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4"/>
  </p:notesMasterIdLst>
  <p:sldIdLst>
    <p:sldId id="256" r:id="rId2"/>
    <p:sldId id="334" r:id="rId3"/>
    <p:sldId id="328" r:id="rId4"/>
    <p:sldId id="329" r:id="rId5"/>
    <p:sldId id="335" r:id="rId6"/>
    <p:sldId id="339" r:id="rId7"/>
    <p:sldId id="340" r:id="rId8"/>
    <p:sldId id="341" r:id="rId9"/>
    <p:sldId id="330" r:id="rId10"/>
    <p:sldId id="331" r:id="rId11"/>
    <p:sldId id="342" r:id="rId12"/>
    <p:sldId id="337" r:id="rId13"/>
  </p:sldIdLst>
  <p:sldSz cx="9144000" cy="5143500" type="screen16x9"/>
  <p:notesSz cx="6858000" cy="9144000"/>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CC66"/>
    <a:srgbClr val="00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3579" autoAdjust="0"/>
  </p:normalViewPr>
  <p:slideViewPr>
    <p:cSldViewPr>
      <p:cViewPr>
        <p:scale>
          <a:sx n="81" d="100"/>
          <a:sy n="81" d="100"/>
        </p:scale>
        <p:origin x="-1056" y="-18"/>
      </p:cViewPr>
      <p:guideLst>
        <p:guide orient="horz" pos="1535"/>
        <p:guide pos="2886"/>
      </p:guideLst>
    </p:cSldViewPr>
  </p:slideViewPr>
  <p:notesTextViewPr>
    <p:cViewPr>
      <p:scale>
        <a:sx n="1" d="1"/>
        <a:sy n="1" d="1"/>
      </p:scale>
      <p:origin x="0" y="0"/>
    </p:cViewPr>
  </p:notesTextViewPr>
  <p:sorterViewPr>
    <p:cViewPr>
      <p:scale>
        <a:sx n="100" d="100"/>
        <a:sy n="100" d="100"/>
      </p:scale>
      <p:origin x="0" y="0"/>
    </p:cViewPr>
  </p:sorterViewPr>
  <p:gridSpacing cx="72005" cy="72005"/>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页眉占位符 1"/>
          <p:cNvSpPr>
            <a:spLocks noGrp="1" noChangeArrowheads="1"/>
          </p:cNvSpPr>
          <p:nvPr>
            <p:ph type="hdr" sz="quarter" idx="4294967295"/>
          </p:nvPr>
        </p:nvSpPr>
        <p:spPr bwMode="auto">
          <a:xfrm>
            <a:off x="0" y="0"/>
            <a:ext cx="29702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defRPr sz="1200"/>
            </a:lvl1pPr>
          </a:lstStyle>
          <a:p>
            <a:endParaRPr lang="zh-CN" altLang="zh-CN"/>
          </a:p>
        </p:txBody>
      </p:sp>
      <p:sp>
        <p:nvSpPr>
          <p:cNvPr id="3075" name="日期占位符 2"/>
          <p:cNvSpPr>
            <a:spLocks noGrp="1" noChangeArrowheads="1"/>
          </p:cNvSpPr>
          <p:nvPr>
            <p:ph type="dt" idx="1"/>
          </p:nvPr>
        </p:nvSpPr>
        <p:spPr bwMode="auto">
          <a:xfrm>
            <a:off x="3883025" y="0"/>
            <a:ext cx="29733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r">
              <a:defRPr/>
            </a:lvl1pPr>
          </a:lstStyle>
          <a:p>
            <a:fld id="{1A55E3D6-841C-4C10-9B47-672A110B73E8}" type="datetime1">
              <a:rPr lang="zh-CN" altLang="en-US"/>
              <a:t>2018/10/16</a:t>
            </a:fld>
            <a:endParaRPr lang="zh-CN" altLang="en-US" sz="1200"/>
          </a:p>
        </p:txBody>
      </p:sp>
      <p:sp>
        <p:nvSpPr>
          <p:cNvPr id="3076" name="幻灯片图像占位符 3"/>
          <p:cNvSpPr>
            <a:spLocks noGrp="1" noRot="1" noChangeAspect="1" noChangeArrowheads="1"/>
          </p:cNvSpPr>
          <p:nvPr>
            <p:ph type="sldImg" idx="2"/>
          </p:nvPr>
        </p:nvSpPr>
        <p:spPr bwMode="auto">
          <a:xfrm>
            <a:off x="381000" y="685800"/>
            <a:ext cx="60960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3077" name="备注占位符 4"/>
          <p:cNvSpPr>
            <a:spLocks noGrp="1" noRot="1" noChangeAspect="1" noChangeArrowheads="1"/>
          </p:cNvSpPr>
          <p:nvPr/>
        </p:nvSpPr>
        <p:spPr bwMode="auto">
          <a:xfrm>
            <a:off x="685800" y="4343400"/>
            <a:ext cx="5486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defTabSz="0" eaLnBrk="0" hangingPunct="0">
              <a:spcBef>
                <a:spcPct val="30000"/>
              </a:spcBef>
              <a:buFontTx/>
              <a:buNone/>
            </a:pPr>
            <a:r>
              <a:rPr lang="zh-CN" altLang="en-US" sz="1200"/>
              <a:t>单击此处编辑母版文本样式</a:t>
            </a:r>
          </a:p>
          <a:p>
            <a:pPr defTabSz="0" eaLnBrk="0" hangingPunct="0">
              <a:spcBef>
                <a:spcPct val="30000"/>
              </a:spcBef>
              <a:buFontTx/>
              <a:buNone/>
            </a:pPr>
            <a:r>
              <a:rPr lang="zh-CN" altLang="en-US" sz="1200"/>
              <a:t>第二级</a:t>
            </a:r>
          </a:p>
          <a:p>
            <a:pPr defTabSz="0" eaLnBrk="0" hangingPunct="0">
              <a:spcBef>
                <a:spcPct val="30000"/>
              </a:spcBef>
              <a:buFontTx/>
              <a:buNone/>
            </a:pPr>
            <a:r>
              <a:rPr lang="zh-CN" altLang="en-US" sz="1200"/>
              <a:t>第三级</a:t>
            </a:r>
          </a:p>
          <a:p>
            <a:pPr defTabSz="0" eaLnBrk="0" hangingPunct="0">
              <a:spcBef>
                <a:spcPct val="30000"/>
              </a:spcBef>
              <a:buFontTx/>
              <a:buNone/>
            </a:pPr>
            <a:r>
              <a:rPr lang="zh-CN" altLang="en-US" sz="1200"/>
              <a:t>第四级</a:t>
            </a:r>
          </a:p>
          <a:p>
            <a:pPr defTabSz="0" eaLnBrk="0" hangingPunct="0">
              <a:spcBef>
                <a:spcPct val="30000"/>
              </a:spcBef>
              <a:buFontTx/>
              <a:buNone/>
            </a:pPr>
            <a:r>
              <a:rPr lang="zh-CN" altLang="en-US" sz="1200"/>
              <a:t>第五级</a:t>
            </a:r>
          </a:p>
        </p:txBody>
      </p:sp>
      <p:sp>
        <p:nvSpPr>
          <p:cNvPr id="3078" name="页脚占位符 5"/>
          <p:cNvSpPr>
            <a:spLocks noGrp="1" noChangeArrowheads="1"/>
          </p:cNvSpPr>
          <p:nvPr>
            <p:ph type="ftr" sz="quarter" idx="4"/>
          </p:nvPr>
        </p:nvSpPr>
        <p:spPr bwMode="auto">
          <a:xfrm>
            <a:off x="0" y="8685213"/>
            <a:ext cx="29702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lvl1pPr>
              <a:defRPr sz="1200"/>
            </a:lvl1pPr>
          </a:lstStyle>
          <a:p>
            <a:endParaRPr lang="zh-CN" altLang="zh-CN"/>
          </a:p>
        </p:txBody>
      </p:sp>
      <p:sp>
        <p:nvSpPr>
          <p:cNvPr id="3079" name="灯片编号占位符 6"/>
          <p:cNvSpPr>
            <a:spLocks noGrp="1" noChangeArrowheads="1"/>
          </p:cNvSpPr>
          <p:nvPr>
            <p:ph type="sldNum" sz="quarter" idx="5"/>
          </p:nvPr>
        </p:nvSpPr>
        <p:spPr bwMode="auto">
          <a:xfrm>
            <a:off x="3883025" y="8685213"/>
            <a:ext cx="29733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lvl1pPr algn="r">
              <a:defRPr/>
            </a:lvl1pPr>
          </a:lstStyle>
          <a:p>
            <a:fld id="{AC525732-FB2C-4B2B-8A34-97450300350B}" type="slidenum">
              <a:rPr lang="zh-CN" altLang="en-US"/>
              <a:t>‹#›</a:t>
            </a:fld>
            <a:endParaRPr lang="zh-CN" altLang="en-US" sz="1200"/>
          </a:p>
        </p:txBody>
      </p:sp>
    </p:spTree>
    <p:extLst>
      <p:ext uri="{BB962C8B-B14F-4D97-AF65-F5344CB8AC3E}">
        <p14:creationId xmlns:p14="http://schemas.microsoft.com/office/powerpoint/2010/main" val="3218358252"/>
      </p:ext>
    </p:extLst>
  </p:cSld>
  <p:clrMap bg1="lt1" tx1="dk1" bg2="lt2" tx2="dk2" accent1="accent1" accent2="accent2" accent3="accent3" accent4="accent4" accent5="accent5" accent6="accent6" hlink="hlink" folHlink="folHlink"/>
  <p:hf hdr="0" ftr="0"/>
  <p:notesStyle>
    <a:lvl1pPr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pPr lvl="0"/>
            <a:r>
              <a:rPr lang="zh-CN" altLang="en-US" dirty="0" smtClean="0"/>
              <a:t>我们知道一个校园网或者企业网中的终端设备都是大都是通过交换机互连起来，下面我们来做一个但交换机互连终端的实验。</a:t>
            </a:r>
            <a:endParaRPr lang="zh-CN" altLang="zh-CN" dirty="0"/>
          </a:p>
        </p:txBody>
      </p:sp>
      <p:sp>
        <p:nvSpPr>
          <p:cNvPr id="4" name="日期占位符 3"/>
          <p:cNvSpPr>
            <a:spLocks noGrp="1"/>
          </p:cNvSpPr>
          <p:nvPr>
            <p:ph type="dt" idx="10"/>
          </p:nvPr>
        </p:nvSpPr>
        <p:spPr/>
        <p:txBody>
          <a:bodyPr/>
          <a:lstStyle/>
          <a:p>
            <a:fld id="{1A55E3D6-841C-4C10-9B47-672A110B73E8}" type="datetime1">
              <a:rPr lang="zh-CN" altLang="en-US" smtClean="0"/>
              <a:t>2018/10/16</a:t>
            </a:fld>
            <a:endParaRPr lang="zh-CN" altLang="en-US" sz="1200"/>
          </a:p>
        </p:txBody>
      </p:sp>
      <p:sp>
        <p:nvSpPr>
          <p:cNvPr id="5" name="灯片编号占位符 4"/>
          <p:cNvSpPr>
            <a:spLocks noGrp="1"/>
          </p:cNvSpPr>
          <p:nvPr>
            <p:ph type="sldNum" sz="quarter" idx="11"/>
          </p:nvPr>
        </p:nvSpPr>
        <p:spPr/>
        <p:txBody>
          <a:bodyPr/>
          <a:lstStyle/>
          <a:p>
            <a:fld id="{AC525732-FB2C-4B2B-8A34-97450300350B}" type="slidenum">
              <a:rPr lang="zh-CN" altLang="en-US" smtClean="0"/>
              <a:t>1</a:t>
            </a:fld>
            <a:endParaRPr lang="zh-CN" altLang="en-US"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r>
              <a:rPr lang="zh-CN" altLang="en-US" dirty="0" smtClean="0"/>
              <a:t>网络结构如图</a:t>
            </a:r>
            <a:r>
              <a:rPr lang="en-US" altLang="zh-CN" dirty="0" smtClean="0"/>
              <a:t>2.3</a:t>
            </a:r>
            <a:r>
              <a:rPr lang="zh-CN" altLang="en-US" dirty="0" smtClean="0"/>
              <a:t>所示，用一台交换机连接四个终端，为四个终端分别配置</a:t>
            </a:r>
            <a:r>
              <a:rPr lang="en-US" altLang="zh-CN" dirty="0" smtClean="0"/>
              <a:t>IP</a:t>
            </a:r>
            <a:r>
              <a:rPr lang="zh-CN" altLang="en-US" dirty="0" smtClean="0"/>
              <a:t>地址和子网掩码，启动终端</a:t>
            </a:r>
            <a:r>
              <a:rPr lang="en-US" altLang="zh-CN" dirty="0" smtClean="0"/>
              <a:t>A</a:t>
            </a:r>
            <a:r>
              <a:rPr lang="zh-CN" altLang="en-US" dirty="0" smtClean="0"/>
              <a:t>与终端</a:t>
            </a:r>
            <a:r>
              <a:rPr lang="en-US" altLang="zh-CN" dirty="0" smtClean="0"/>
              <a:t>B</a:t>
            </a:r>
            <a:r>
              <a:rPr lang="zh-CN" altLang="en-US" dirty="0" smtClean="0"/>
              <a:t>之间的</a:t>
            </a:r>
            <a:r>
              <a:rPr lang="en-US" altLang="zh-CN" dirty="0" smtClean="0"/>
              <a:t>MAC</a:t>
            </a:r>
            <a:r>
              <a:rPr lang="zh-CN" altLang="en-US" dirty="0" smtClean="0"/>
              <a:t>帧交换过程。并在交换过程中完成以下操作，一是观察交换机转发表变化过程。二是检查</a:t>
            </a:r>
            <a:r>
              <a:rPr lang="en-US" altLang="zh-CN" dirty="0" smtClean="0"/>
              <a:t>ICMP</a:t>
            </a:r>
            <a:r>
              <a:rPr lang="zh-CN" altLang="en-US" dirty="0" smtClean="0"/>
              <a:t>报文至</a:t>
            </a:r>
            <a:r>
              <a:rPr lang="en-US" altLang="zh-CN" dirty="0" smtClean="0"/>
              <a:t>MAC</a:t>
            </a:r>
            <a:r>
              <a:rPr lang="zh-CN" altLang="en-US" dirty="0" smtClean="0"/>
              <a:t>帧的封装过程。</a:t>
            </a:r>
            <a:endParaRPr lang="zh-CN" altLang="en-US" dirty="0"/>
          </a:p>
        </p:txBody>
      </p:sp>
      <p:sp>
        <p:nvSpPr>
          <p:cNvPr id="4" name="日期占位符 3"/>
          <p:cNvSpPr>
            <a:spLocks noGrp="1"/>
          </p:cNvSpPr>
          <p:nvPr>
            <p:ph type="dt" idx="10"/>
          </p:nvPr>
        </p:nvSpPr>
        <p:spPr/>
        <p:txBody>
          <a:bodyPr/>
          <a:lstStyle/>
          <a:p>
            <a:fld id="{1A55E3D6-841C-4C10-9B47-672A110B73E8}" type="datetime1">
              <a:rPr lang="zh-CN" altLang="en-US" smtClean="0"/>
              <a:t>2018/10/16</a:t>
            </a:fld>
            <a:endParaRPr lang="zh-CN" altLang="en-US" sz="1200"/>
          </a:p>
        </p:txBody>
      </p:sp>
      <p:sp>
        <p:nvSpPr>
          <p:cNvPr id="5" name="灯片编号占位符 4"/>
          <p:cNvSpPr>
            <a:spLocks noGrp="1"/>
          </p:cNvSpPr>
          <p:nvPr>
            <p:ph type="sldNum" sz="quarter" idx="11"/>
          </p:nvPr>
        </p:nvSpPr>
        <p:spPr/>
        <p:txBody>
          <a:bodyPr/>
          <a:lstStyle/>
          <a:p>
            <a:fld id="{AC525732-FB2C-4B2B-8A34-97450300350B}" type="slidenum">
              <a:rPr lang="zh-CN" altLang="en-US" smtClean="0"/>
              <a:t>3</a:t>
            </a:fld>
            <a:endParaRPr lang="zh-CN" altLang="en-US"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r>
              <a:rPr lang="zh-CN" altLang="en-US" dirty="0" smtClean="0"/>
              <a:t>一是验证交换机的连通性，证明连接在交换机上的任何两个分配了相同网络号、不同主机号的</a:t>
            </a:r>
            <a:r>
              <a:rPr lang="en-US" altLang="zh-CN" dirty="0" smtClean="0"/>
              <a:t>IP</a:t>
            </a:r>
            <a:r>
              <a:rPr lang="zh-CN" altLang="en-US" dirty="0" smtClean="0"/>
              <a:t>地址的终端之间能够实现</a:t>
            </a:r>
            <a:r>
              <a:rPr lang="en-US" altLang="zh-CN" dirty="0" smtClean="0"/>
              <a:t>IP</a:t>
            </a:r>
            <a:r>
              <a:rPr lang="zh-CN" altLang="en-US" dirty="0" smtClean="0"/>
              <a:t>分组传输过程。二是验证转发表建立过程。三是验证交换机</a:t>
            </a:r>
            <a:r>
              <a:rPr lang="en-US" altLang="zh-CN" dirty="0" smtClean="0"/>
              <a:t>MAC</a:t>
            </a:r>
            <a:r>
              <a:rPr lang="zh-CN" altLang="en-US" dirty="0" smtClean="0"/>
              <a:t>帧转发过程。四是验证</a:t>
            </a:r>
            <a:r>
              <a:rPr lang="en-US" altLang="zh-CN" dirty="0" smtClean="0"/>
              <a:t>ICMP</a:t>
            </a:r>
            <a:r>
              <a:rPr lang="zh-CN" altLang="en-US" dirty="0" smtClean="0"/>
              <a:t>报文逐层封装过程。</a:t>
            </a:r>
            <a:endParaRPr lang="zh-CN" altLang="en-US" dirty="0"/>
          </a:p>
        </p:txBody>
      </p:sp>
      <p:sp>
        <p:nvSpPr>
          <p:cNvPr id="4" name="日期占位符 3"/>
          <p:cNvSpPr>
            <a:spLocks noGrp="1"/>
          </p:cNvSpPr>
          <p:nvPr>
            <p:ph type="dt" idx="10"/>
          </p:nvPr>
        </p:nvSpPr>
        <p:spPr/>
        <p:txBody>
          <a:bodyPr/>
          <a:lstStyle/>
          <a:p>
            <a:fld id="{1A55E3D6-841C-4C10-9B47-672A110B73E8}" type="datetime1">
              <a:rPr lang="zh-CN" altLang="en-US" smtClean="0"/>
              <a:t>2018/10/16</a:t>
            </a:fld>
            <a:endParaRPr lang="zh-CN" altLang="en-US" sz="1200"/>
          </a:p>
        </p:txBody>
      </p:sp>
      <p:sp>
        <p:nvSpPr>
          <p:cNvPr id="5" name="灯片编号占位符 4"/>
          <p:cNvSpPr>
            <a:spLocks noGrp="1"/>
          </p:cNvSpPr>
          <p:nvPr>
            <p:ph type="sldNum" sz="quarter" idx="11"/>
          </p:nvPr>
        </p:nvSpPr>
        <p:spPr/>
        <p:txBody>
          <a:bodyPr/>
          <a:lstStyle/>
          <a:p>
            <a:fld id="{AC525732-FB2C-4B2B-8A34-97450300350B}" type="slidenum">
              <a:rPr lang="zh-CN" altLang="en-US" smtClean="0"/>
              <a:t>4</a:t>
            </a:fld>
            <a:endParaRPr lang="zh-CN" altLang="en-US"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r>
              <a:rPr lang="zh-CN" altLang="zh-CN" sz="1200" kern="1200" dirty="0">
                <a:solidFill>
                  <a:schemeClr val="tx1"/>
                </a:solidFill>
                <a:effectLst/>
                <a:latin typeface="Arial" panose="020B0604020202020204" pitchFamily="34" charset="0"/>
                <a:ea typeface="+mn-ea"/>
                <a:cs typeface="+mn-cs"/>
              </a:rPr>
              <a:t>在</a:t>
            </a:r>
            <a:r>
              <a:rPr lang="en-US" altLang="zh-CN" sz="1200" kern="1200" dirty="0">
                <a:solidFill>
                  <a:schemeClr val="tx1"/>
                </a:solidFill>
                <a:effectLst/>
                <a:latin typeface="Arial" panose="020B0604020202020204" pitchFamily="34" charset="0"/>
                <a:ea typeface="+mn-ea"/>
                <a:cs typeface="+mn-cs"/>
              </a:rPr>
              <a:t>Packet Tracer</a:t>
            </a:r>
            <a:r>
              <a:rPr lang="zh-CN" altLang="zh-CN" sz="1200" kern="1200" dirty="0">
                <a:solidFill>
                  <a:schemeClr val="tx1"/>
                </a:solidFill>
                <a:effectLst/>
                <a:latin typeface="Arial" panose="020B0604020202020204" pitchFamily="34" charset="0"/>
                <a:ea typeface="+mn-ea"/>
                <a:cs typeface="+mn-cs"/>
              </a:rPr>
              <a:t>逻辑工作区中按照如图</a:t>
            </a:r>
            <a:r>
              <a:rPr lang="en-US" altLang="zh-CN" sz="1200" kern="1200" dirty="0">
                <a:solidFill>
                  <a:schemeClr val="tx1"/>
                </a:solidFill>
                <a:effectLst/>
                <a:latin typeface="Arial" panose="020B0604020202020204" pitchFamily="34" charset="0"/>
                <a:ea typeface="+mn-ea"/>
                <a:cs typeface="+mn-cs"/>
              </a:rPr>
              <a:t>2.3</a:t>
            </a:r>
            <a:r>
              <a:rPr lang="zh-CN" altLang="zh-CN" sz="1200" kern="1200" dirty="0">
                <a:solidFill>
                  <a:schemeClr val="tx1"/>
                </a:solidFill>
                <a:effectLst/>
                <a:latin typeface="Arial" panose="020B0604020202020204" pitchFamily="34" charset="0"/>
                <a:ea typeface="+mn-ea"/>
                <a:cs typeface="+mn-cs"/>
              </a:rPr>
              <a:t>所示网络结构放置和连接设备，按照如图</a:t>
            </a:r>
            <a:r>
              <a:rPr lang="en-US" altLang="zh-CN" sz="1200" kern="1200" dirty="0">
                <a:solidFill>
                  <a:schemeClr val="tx1"/>
                </a:solidFill>
                <a:effectLst/>
                <a:latin typeface="Arial" panose="020B0604020202020204" pitchFamily="34" charset="0"/>
                <a:ea typeface="+mn-ea"/>
                <a:cs typeface="+mn-cs"/>
              </a:rPr>
              <a:t>2.3</a:t>
            </a:r>
            <a:r>
              <a:rPr lang="zh-CN" altLang="zh-CN" sz="1200" kern="1200" dirty="0">
                <a:solidFill>
                  <a:schemeClr val="tx1"/>
                </a:solidFill>
                <a:effectLst/>
                <a:latin typeface="Arial" panose="020B0604020202020204" pitchFamily="34" charset="0"/>
                <a:ea typeface="+mn-ea"/>
                <a:cs typeface="+mn-cs"/>
              </a:rPr>
              <a:t>所示的网络信息为各个终端配置</a:t>
            </a:r>
            <a:r>
              <a:rPr lang="en-US" altLang="zh-CN" sz="1200" kern="1200" dirty="0">
                <a:solidFill>
                  <a:schemeClr val="tx1"/>
                </a:solidFill>
                <a:effectLst/>
                <a:latin typeface="Arial" panose="020B0604020202020204" pitchFamily="34" charset="0"/>
                <a:ea typeface="+mn-ea"/>
                <a:cs typeface="+mn-cs"/>
              </a:rPr>
              <a:t>IP</a:t>
            </a:r>
            <a:r>
              <a:rPr lang="zh-CN" altLang="zh-CN" sz="1200" kern="1200" dirty="0">
                <a:solidFill>
                  <a:schemeClr val="tx1"/>
                </a:solidFill>
                <a:effectLst/>
                <a:latin typeface="Arial" panose="020B0604020202020204" pitchFamily="34" charset="0"/>
                <a:ea typeface="+mn-ea"/>
                <a:cs typeface="+mn-cs"/>
              </a:rPr>
              <a:t>地址和子网掩码。完成各个终端之间</a:t>
            </a:r>
            <a:r>
              <a:rPr lang="en-US" altLang="zh-CN" sz="1200" kern="1200" dirty="0">
                <a:solidFill>
                  <a:schemeClr val="tx1"/>
                </a:solidFill>
                <a:effectLst/>
                <a:latin typeface="Arial" panose="020B0604020202020204" pitchFamily="34" charset="0"/>
                <a:ea typeface="+mn-ea"/>
                <a:cs typeface="+mn-cs"/>
              </a:rPr>
              <a:t>IP</a:t>
            </a:r>
            <a:r>
              <a:rPr lang="zh-CN" altLang="zh-CN" sz="1200" kern="1200" dirty="0">
                <a:solidFill>
                  <a:schemeClr val="tx1"/>
                </a:solidFill>
                <a:effectLst/>
                <a:latin typeface="Arial" panose="020B0604020202020204" pitchFamily="34" charset="0"/>
                <a:ea typeface="+mn-ea"/>
                <a:cs typeface="+mn-cs"/>
              </a:rPr>
              <a:t>分组交换过程。完成上述操作后，清空交换机的转发表，进入</a:t>
            </a:r>
            <a:r>
              <a:rPr lang="en-US" altLang="zh-CN" sz="1200" kern="1200" dirty="0">
                <a:solidFill>
                  <a:schemeClr val="tx1"/>
                </a:solidFill>
                <a:effectLst/>
                <a:latin typeface="Arial" panose="020B0604020202020204" pitchFamily="34" charset="0"/>
                <a:ea typeface="+mn-ea"/>
                <a:cs typeface="+mn-cs"/>
              </a:rPr>
              <a:t>Packet Tracer</a:t>
            </a:r>
            <a:r>
              <a:rPr lang="zh-CN" altLang="zh-CN" sz="1200" kern="1200" dirty="0">
                <a:solidFill>
                  <a:schemeClr val="tx1"/>
                </a:solidFill>
                <a:effectLst/>
                <a:latin typeface="Arial" panose="020B0604020202020204" pitchFamily="34" charset="0"/>
                <a:ea typeface="+mn-ea"/>
                <a:cs typeface="+mn-cs"/>
              </a:rPr>
              <a:t>的模拟操作模式。启动终端</a:t>
            </a:r>
            <a:r>
              <a:rPr lang="en-US" altLang="zh-CN" sz="1200" kern="1200" dirty="0">
                <a:solidFill>
                  <a:schemeClr val="tx1"/>
                </a:solidFill>
                <a:effectLst/>
                <a:latin typeface="Arial" panose="020B0604020202020204" pitchFamily="34" charset="0"/>
                <a:ea typeface="+mn-ea"/>
                <a:cs typeface="+mn-cs"/>
              </a:rPr>
              <a:t>A</a:t>
            </a:r>
            <a:r>
              <a:rPr lang="zh-CN" altLang="zh-CN" sz="1200" kern="1200" dirty="0">
                <a:solidFill>
                  <a:schemeClr val="tx1"/>
                </a:solidFill>
                <a:effectLst/>
                <a:latin typeface="Arial" panose="020B0604020202020204" pitchFamily="34" charset="0"/>
                <a:ea typeface="+mn-ea"/>
                <a:cs typeface="+mn-cs"/>
              </a:rPr>
              <a:t>至终端</a:t>
            </a:r>
            <a:r>
              <a:rPr lang="en-US" altLang="zh-CN" sz="1200" kern="1200" dirty="0">
                <a:solidFill>
                  <a:schemeClr val="tx1"/>
                </a:solidFill>
                <a:effectLst/>
                <a:latin typeface="Arial" panose="020B0604020202020204" pitchFamily="34" charset="0"/>
                <a:ea typeface="+mn-ea"/>
                <a:cs typeface="+mn-cs"/>
              </a:rPr>
              <a:t>B MAC</a:t>
            </a:r>
            <a:r>
              <a:rPr lang="zh-CN" altLang="zh-CN" sz="1200" kern="1200" dirty="0">
                <a:solidFill>
                  <a:schemeClr val="tx1"/>
                </a:solidFill>
                <a:effectLst/>
                <a:latin typeface="Arial" panose="020B0604020202020204" pitchFamily="34" charset="0"/>
                <a:ea typeface="+mn-ea"/>
                <a:cs typeface="+mn-cs"/>
              </a:rPr>
              <a:t>帧传输过程，由于转发表中不存在终端</a:t>
            </a:r>
            <a:r>
              <a:rPr lang="en-US" altLang="zh-CN" sz="1200" kern="1200" dirty="0">
                <a:solidFill>
                  <a:schemeClr val="tx1"/>
                </a:solidFill>
                <a:effectLst/>
                <a:latin typeface="Arial" panose="020B0604020202020204" pitchFamily="34" charset="0"/>
                <a:ea typeface="+mn-ea"/>
                <a:cs typeface="+mn-cs"/>
              </a:rPr>
              <a:t>A</a:t>
            </a:r>
            <a:r>
              <a:rPr lang="zh-CN" altLang="zh-CN" sz="1200" kern="1200" dirty="0">
                <a:solidFill>
                  <a:schemeClr val="tx1"/>
                </a:solidFill>
                <a:effectLst/>
                <a:latin typeface="Arial" panose="020B0604020202020204" pitchFamily="34" charset="0"/>
                <a:ea typeface="+mn-ea"/>
                <a:cs typeface="+mn-cs"/>
              </a:rPr>
              <a:t>对应的转发项，交换机在转发表中创建以终端</a:t>
            </a:r>
            <a:r>
              <a:rPr lang="en-US" altLang="zh-CN" sz="1200" kern="1200" dirty="0">
                <a:solidFill>
                  <a:schemeClr val="tx1"/>
                </a:solidFill>
                <a:effectLst/>
                <a:latin typeface="Arial" panose="020B0604020202020204" pitchFamily="34" charset="0"/>
                <a:ea typeface="+mn-ea"/>
                <a:cs typeface="+mn-cs"/>
              </a:rPr>
              <a:t>A</a:t>
            </a:r>
            <a:r>
              <a:rPr lang="zh-CN" altLang="zh-CN" sz="1200" kern="1200" dirty="0">
                <a:solidFill>
                  <a:schemeClr val="tx1"/>
                </a:solidFill>
                <a:effectLst/>
                <a:latin typeface="Arial" panose="020B0604020202020204" pitchFamily="34" charset="0"/>
                <a:ea typeface="+mn-ea"/>
                <a:cs typeface="+mn-cs"/>
              </a:rPr>
              <a:t>的</a:t>
            </a:r>
            <a:r>
              <a:rPr lang="en-US" altLang="zh-CN" sz="1200" kern="1200" dirty="0">
                <a:solidFill>
                  <a:schemeClr val="tx1"/>
                </a:solidFill>
                <a:effectLst/>
                <a:latin typeface="Arial" panose="020B0604020202020204" pitchFamily="34" charset="0"/>
                <a:ea typeface="+mn-ea"/>
                <a:cs typeface="+mn-cs"/>
              </a:rPr>
              <a:t>MAC</a:t>
            </a:r>
            <a:r>
              <a:rPr lang="zh-CN" altLang="zh-CN" sz="1200" kern="1200" dirty="0">
                <a:solidFill>
                  <a:schemeClr val="tx1"/>
                </a:solidFill>
                <a:effectLst/>
                <a:latin typeface="Arial" panose="020B0604020202020204" pitchFamily="34" charset="0"/>
                <a:ea typeface="+mn-ea"/>
                <a:cs typeface="+mn-cs"/>
              </a:rPr>
              <a:t>地址为</a:t>
            </a:r>
            <a:r>
              <a:rPr lang="en-US" altLang="zh-CN" sz="1200" kern="1200" dirty="0">
                <a:solidFill>
                  <a:schemeClr val="tx1"/>
                </a:solidFill>
                <a:effectLst/>
                <a:latin typeface="Arial" panose="020B0604020202020204" pitchFamily="34" charset="0"/>
                <a:ea typeface="+mn-ea"/>
                <a:cs typeface="+mn-cs"/>
              </a:rPr>
              <a:t>MAC</a:t>
            </a:r>
            <a:r>
              <a:rPr lang="zh-CN" altLang="zh-CN" sz="1200" kern="1200" dirty="0">
                <a:solidFill>
                  <a:schemeClr val="tx1"/>
                </a:solidFill>
                <a:effectLst/>
                <a:latin typeface="Arial" panose="020B0604020202020204" pitchFamily="34" charset="0"/>
                <a:ea typeface="+mn-ea"/>
                <a:cs typeface="+mn-cs"/>
              </a:rPr>
              <a:t>地址、交换机连接终端</a:t>
            </a:r>
            <a:r>
              <a:rPr lang="en-US" altLang="zh-CN" sz="1200" kern="1200" dirty="0">
                <a:solidFill>
                  <a:schemeClr val="tx1"/>
                </a:solidFill>
                <a:effectLst/>
                <a:latin typeface="Arial" panose="020B0604020202020204" pitchFamily="34" charset="0"/>
                <a:ea typeface="+mn-ea"/>
                <a:cs typeface="+mn-cs"/>
              </a:rPr>
              <a:t>A</a:t>
            </a:r>
            <a:r>
              <a:rPr lang="zh-CN" altLang="zh-CN" sz="1200" kern="1200" dirty="0">
                <a:solidFill>
                  <a:schemeClr val="tx1"/>
                </a:solidFill>
                <a:effectLst/>
                <a:latin typeface="Arial" panose="020B0604020202020204" pitchFamily="34" charset="0"/>
                <a:ea typeface="+mn-ea"/>
                <a:cs typeface="+mn-cs"/>
              </a:rPr>
              <a:t>的端口为转发端口的转发项。由于转发表中不存在终端</a:t>
            </a:r>
            <a:r>
              <a:rPr lang="en-US" altLang="zh-CN" sz="1200" kern="1200" dirty="0">
                <a:solidFill>
                  <a:schemeClr val="tx1"/>
                </a:solidFill>
                <a:effectLst/>
                <a:latin typeface="Arial" panose="020B0604020202020204" pitchFamily="34" charset="0"/>
                <a:ea typeface="+mn-ea"/>
                <a:cs typeface="+mn-cs"/>
              </a:rPr>
              <a:t>B</a:t>
            </a:r>
            <a:r>
              <a:rPr lang="zh-CN" altLang="zh-CN" sz="1200" kern="1200" dirty="0">
                <a:solidFill>
                  <a:schemeClr val="tx1"/>
                </a:solidFill>
                <a:effectLst/>
                <a:latin typeface="Arial" panose="020B0604020202020204" pitchFamily="34" charset="0"/>
                <a:ea typeface="+mn-ea"/>
                <a:cs typeface="+mn-cs"/>
              </a:rPr>
              <a:t>对应的转发项，交换机广播该</a:t>
            </a:r>
            <a:r>
              <a:rPr lang="en-US" altLang="zh-CN" sz="1200" kern="1200" dirty="0">
                <a:solidFill>
                  <a:schemeClr val="tx1"/>
                </a:solidFill>
                <a:effectLst/>
                <a:latin typeface="Arial" panose="020B0604020202020204" pitchFamily="34" charset="0"/>
                <a:ea typeface="+mn-ea"/>
                <a:cs typeface="+mn-cs"/>
              </a:rPr>
              <a:t>MAC</a:t>
            </a:r>
            <a:r>
              <a:rPr lang="zh-CN" altLang="zh-CN" sz="1200" kern="1200" dirty="0">
                <a:solidFill>
                  <a:schemeClr val="tx1"/>
                </a:solidFill>
                <a:effectLst/>
                <a:latin typeface="Arial" panose="020B0604020202020204" pitchFamily="34" charset="0"/>
                <a:ea typeface="+mn-ea"/>
                <a:cs typeface="+mn-cs"/>
              </a:rPr>
              <a:t>帧。启动终端</a:t>
            </a:r>
            <a:r>
              <a:rPr lang="en-US" altLang="zh-CN" sz="1200" kern="1200" dirty="0">
                <a:solidFill>
                  <a:schemeClr val="tx1"/>
                </a:solidFill>
                <a:effectLst/>
                <a:latin typeface="Arial" panose="020B0604020202020204" pitchFamily="34" charset="0"/>
                <a:ea typeface="+mn-ea"/>
                <a:cs typeface="+mn-cs"/>
              </a:rPr>
              <a:t>B</a:t>
            </a:r>
            <a:r>
              <a:rPr lang="zh-CN" altLang="zh-CN" sz="1200" kern="1200" dirty="0">
                <a:solidFill>
                  <a:schemeClr val="tx1"/>
                </a:solidFill>
                <a:effectLst/>
                <a:latin typeface="Arial" panose="020B0604020202020204" pitchFamily="34" charset="0"/>
                <a:ea typeface="+mn-ea"/>
                <a:cs typeface="+mn-cs"/>
              </a:rPr>
              <a:t>至终端</a:t>
            </a:r>
            <a:r>
              <a:rPr lang="en-US" altLang="zh-CN" sz="1200" kern="1200" dirty="0">
                <a:solidFill>
                  <a:schemeClr val="tx1"/>
                </a:solidFill>
                <a:effectLst/>
                <a:latin typeface="Arial" panose="020B0604020202020204" pitchFamily="34" charset="0"/>
                <a:ea typeface="+mn-ea"/>
                <a:cs typeface="+mn-cs"/>
              </a:rPr>
              <a:t>A MAC</a:t>
            </a:r>
            <a:r>
              <a:rPr lang="zh-CN" altLang="zh-CN" sz="1200" kern="1200" dirty="0">
                <a:solidFill>
                  <a:schemeClr val="tx1"/>
                </a:solidFill>
                <a:effectLst/>
                <a:latin typeface="Arial" panose="020B0604020202020204" pitchFamily="34" charset="0"/>
                <a:ea typeface="+mn-ea"/>
                <a:cs typeface="+mn-cs"/>
              </a:rPr>
              <a:t>帧传输过程，由于转发表中不存在终端</a:t>
            </a:r>
            <a:r>
              <a:rPr lang="en-US" altLang="zh-CN" sz="1200" kern="1200" dirty="0">
                <a:solidFill>
                  <a:schemeClr val="tx1"/>
                </a:solidFill>
                <a:effectLst/>
                <a:latin typeface="Arial" panose="020B0604020202020204" pitchFamily="34" charset="0"/>
                <a:ea typeface="+mn-ea"/>
                <a:cs typeface="+mn-cs"/>
              </a:rPr>
              <a:t>B</a:t>
            </a:r>
            <a:r>
              <a:rPr lang="zh-CN" altLang="zh-CN" sz="1200" kern="1200" dirty="0">
                <a:solidFill>
                  <a:schemeClr val="tx1"/>
                </a:solidFill>
                <a:effectLst/>
                <a:latin typeface="Arial" panose="020B0604020202020204" pitchFamily="34" charset="0"/>
                <a:ea typeface="+mn-ea"/>
                <a:cs typeface="+mn-cs"/>
              </a:rPr>
              <a:t>对应的转发项，交换机在转发表中创建以终端</a:t>
            </a:r>
            <a:r>
              <a:rPr lang="en-US" altLang="zh-CN" sz="1200" kern="1200" dirty="0">
                <a:solidFill>
                  <a:schemeClr val="tx1"/>
                </a:solidFill>
                <a:effectLst/>
                <a:latin typeface="Arial" panose="020B0604020202020204" pitchFamily="34" charset="0"/>
                <a:ea typeface="+mn-ea"/>
                <a:cs typeface="+mn-cs"/>
              </a:rPr>
              <a:t>B</a:t>
            </a:r>
            <a:r>
              <a:rPr lang="zh-CN" altLang="zh-CN" sz="1200" kern="1200" dirty="0">
                <a:solidFill>
                  <a:schemeClr val="tx1"/>
                </a:solidFill>
                <a:effectLst/>
                <a:latin typeface="Arial" panose="020B0604020202020204" pitchFamily="34" charset="0"/>
                <a:ea typeface="+mn-ea"/>
                <a:cs typeface="+mn-cs"/>
              </a:rPr>
              <a:t>的</a:t>
            </a:r>
            <a:r>
              <a:rPr lang="en-US" altLang="zh-CN" sz="1200" kern="1200" dirty="0">
                <a:solidFill>
                  <a:schemeClr val="tx1"/>
                </a:solidFill>
                <a:effectLst/>
                <a:latin typeface="Arial" panose="020B0604020202020204" pitchFamily="34" charset="0"/>
                <a:ea typeface="+mn-ea"/>
                <a:cs typeface="+mn-cs"/>
              </a:rPr>
              <a:t>MAC</a:t>
            </a:r>
            <a:r>
              <a:rPr lang="zh-CN" altLang="zh-CN" sz="1200" kern="1200" dirty="0">
                <a:solidFill>
                  <a:schemeClr val="tx1"/>
                </a:solidFill>
                <a:effectLst/>
                <a:latin typeface="Arial" panose="020B0604020202020204" pitchFamily="34" charset="0"/>
                <a:ea typeface="+mn-ea"/>
                <a:cs typeface="+mn-cs"/>
              </a:rPr>
              <a:t>地址为</a:t>
            </a:r>
            <a:r>
              <a:rPr lang="en-US" altLang="zh-CN" sz="1200" kern="1200" dirty="0">
                <a:solidFill>
                  <a:schemeClr val="tx1"/>
                </a:solidFill>
                <a:effectLst/>
                <a:latin typeface="Arial" panose="020B0604020202020204" pitchFamily="34" charset="0"/>
                <a:ea typeface="+mn-ea"/>
                <a:cs typeface="+mn-cs"/>
              </a:rPr>
              <a:t>MAC</a:t>
            </a:r>
            <a:r>
              <a:rPr lang="zh-CN" altLang="zh-CN" sz="1200" kern="1200" dirty="0">
                <a:solidFill>
                  <a:schemeClr val="tx1"/>
                </a:solidFill>
                <a:effectLst/>
                <a:latin typeface="Arial" panose="020B0604020202020204" pitchFamily="34" charset="0"/>
                <a:ea typeface="+mn-ea"/>
                <a:cs typeface="+mn-cs"/>
              </a:rPr>
              <a:t>地址、交换机连接终端</a:t>
            </a:r>
            <a:r>
              <a:rPr lang="en-US" altLang="zh-CN" sz="1200" kern="1200" dirty="0">
                <a:solidFill>
                  <a:schemeClr val="tx1"/>
                </a:solidFill>
                <a:effectLst/>
                <a:latin typeface="Arial" panose="020B0604020202020204" pitchFamily="34" charset="0"/>
                <a:ea typeface="+mn-ea"/>
                <a:cs typeface="+mn-cs"/>
              </a:rPr>
              <a:t>B</a:t>
            </a:r>
            <a:r>
              <a:rPr lang="zh-CN" altLang="zh-CN" sz="1200" kern="1200" dirty="0">
                <a:solidFill>
                  <a:schemeClr val="tx1"/>
                </a:solidFill>
                <a:effectLst/>
                <a:latin typeface="Arial" panose="020B0604020202020204" pitchFamily="34" charset="0"/>
                <a:ea typeface="+mn-ea"/>
                <a:cs typeface="+mn-cs"/>
              </a:rPr>
              <a:t>的端口为转发端口的转发项。由于转发表中存在终端</a:t>
            </a:r>
            <a:r>
              <a:rPr lang="en-US" altLang="zh-CN" sz="1200" kern="1200" dirty="0">
                <a:solidFill>
                  <a:schemeClr val="tx1"/>
                </a:solidFill>
                <a:effectLst/>
                <a:latin typeface="Arial" panose="020B0604020202020204" pitchFamily="34" charset="0"/>
                <a:ea typeface="+mn-ea"/>
                <a:cs typeface="+mn-cs"/>
              </a:rPr>
              <a:t>A</a:t>
            </a:r>
            <a:r>
              <a:rPr lang="zh-CN" altLang="zh-CN" sz="1200" kern="1200" dirty="0">
                <a:solidFill>
                  <a:schemeClr val="tx1"/>
                </a:solidFill>
                <a:effectLst/>
                <a:latin typeface="Arial" panose="020B0604020202020204" pitchFamily="34" charset="0"/>
                <a:ea typeface="+mn-ea"/>
                <a:cs typeface="+mn-cs"/>
              </a:rPr>
              <a:t>对应的转发项，交换机通过转发项指定的转发端口输出该</a:t>
            </a:r>
            <a:r>
              <a:rPr lang="en-US" altLang="zh-CN" sz="1200" kern="1200" dirty="0">
                <a:solidFill>
                  <a:schemeClr val="tx1"/>
                </a:solidFill>
                <a:effectLst/>
                <a:latin typeface="Arial" panose="020B0604020202020204" pitchFamily="34" charset="0"/>
                <a:ea typeface="+mn-ea"/>
                <a:cs typeface="+mn-cs"/>
              </a:rPr>
              <a:t>MAC</a:t>
            </a:r>
            <a:r>
              <a:rPr lang="zh-CN" altLang="zh-CN" sz="1200" kern="1200" dirty="0">
                <a:solidFill>
                  <a:schemeClr val="tx1"/>
                </a:solidFill>
                <a:effectLst/>
                <a:latin typeface="Arial" panose="020B0604020202020204" pitchFamily="34" charset="0"/>
                <a:ea typeface="+mn-ea"/>
                <a:cs typeface="+mn-cs"/>
              </a:rPr>
              <a:t>帧。</a:t>
            </a:r>
          </a:p>
        </p:txBody>
      </p:sp>
      <p:sp>
        <p:nvSpPr>
          <p:cNvPr id="4" name="日期占位符 3"/>
          <p:cNvSpPr>
            <a:spLocks noGrp="1"/>
          </p:cNvSpPr>
          <p:nvPr>
            <p:ph type="dt" idx="10"/>
          </p:nvPr>
        </p:nvSpPr>
        <p:spPr/>
        <p:txBody>
          <a:bodyPr/>
          <a:lstStyle/>
          <a:p>
            <a:fld id="{1A55E3D6-841C-4C10-9B47-672A110B73E8}" type="datetime1">
              <a:rPr lang="zh-CN" altLang="en-US" smtClean="0"/>
              <a:t>2018/10/16</a:t>
            </a:fld>
            <a:endParaRPr lang="zh-CN" altLang="en-US" sz="1200"/>
          </a:p>
        </p:txBody>
      </p:sp>
      <p:sp>
        <p:nvSpPr>
          <p:cNvPr id="5" name="灯片编号占位符 4"/>
          <p:cNvSpPr>
            <a:spLocks noGrp="1"/>
          </p:cNvSpPr>
          <p:nvPr>
            <p:ph type="sldNum" sz="quarter" idx="11"/>
          </p:nvPr>
        </p:nvSpPr>
        <p:spPr/>
        <p:txBody>
          <a:bodyPr/>
          <a:lstStyle/>
          <a:p>
            <a:fld id="{AC525732-FB2C-4B2B-8A34-97450300350B}" type="slidenum">
              <a:rPr lang="zh-CN" altLang="en-US" smtClean="0"/>
              <a:t>5</a:t>
            </a:fld>
            <a:endParaRPr lang="zh-CN" altLang="en-US"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dirty="0"/>
          </a:p>
        </p:txBody>
      </p:sp>
      <p:sp>
        <p:nvSpPr>
          <p:cNvPr id="4" name="日期占位符 3"/>
          <p:cNvSpPr>
            <a:spLocks noGrp="1"/>
          </p:cNvSpPr>
          <p:nvPr>
            <p:ph type="dt" idx="10"/>
          </p:nvPr>
        </p:nvSpPr>
        <p:spPr/>
        <p:txBody>
          <a:bodyPr/>
          <a:lstStyle/>
          <a:p>
            <a:fld id="{1A55E3D6-841C-4C10-9B47-672A110B73E8}" type="datetime1">
              <a:rPr lang="zh-CN" altLang="en-US" smtClean="0"/>
              <a:t>2018/10/16</a:t>
            </a:fld>
            <a:endParaRPr lang="zh-CN" altLang="en-US" sz="1200"/>
          </a:p>
        </p:txBody>
      </p:sp>
      <p:sp>
        <p:nvSpPr>
          <p:cNvPr id="5" name="灯片编号占位符 4"/>
          <p:cNvSpPr>
            <a:spLocks noGrp="1"/>
          </p:cNvSpPr>
          <p:nvPr>
            <p:ph type="sldNum" sz="quarter" idx="11"/>
          </p:nvPr>
        </p:nvSpPr>
        <p:spPr/>
        <p:txBody>
          <a:bodyPr/>
          <a:lstStyle/>
          <a:p>
            <a:fld id="{AC525732-FB2C-4B2B-8A34-97450300350B}" type="slidenum">
              <a:rPr lang="zh-CN" altLang="en-US" smtClean="0"/>
              <a:t>7</a:t>
            </a:fld>
            <a:endParaRPr lang="zh-CN" altLang="en-US" sz="1200"/>
          </a:p>
        </p:txBody>
      </p:sp>
    </p:spTree>
    <p:extLst>
      <p:ext uri="{BB962C8B-B14F-4D97-AF65-F5344CB8AC3E}">
        <p14:creationId xmlns:p14="http://schemas.microsoft.com/office/powerpoint/2010/main" val="40904859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r>
              <a:rPr lang="zh-CN" altLang="zh-CN" sz="1200" kern="1200" dirty="0">
                <a:solidFill>
                  <a:schemeClr val="tx1"/>
                </a:solidFill>
                <a:effectLst/>
                <a:latin typeface="Arial" panose="020B0604020202020204" pitchFamily="34" charset="0"/>
                <a:ea typeface="+mn-ea"/>
                <a:cs typeface="+mn-cs"/>
              </a:rPr>
              <a:t>在</a:t>
            </a:r>
            <a:r>
              <a:rPr lang="en-US" altLang="zh-CN" sz="1200" kern="1200" dirty="0">
                <a:solidFill>
                  <a:schemeClr val="tx1"/>
                </a:solidFill>
                <a:effectLst/>
                <a:latin typeface="Arial" panose="020B0604020202020204" pitchFamily="34" charset="0"/>
                <a:ea typeface="+mn-ea"/>
                <a:cs typeface="+mn-cs"/>
              </a:rPr>
              <a:t>Packet Tracer</a:t>
            </a:r>
            <a:r>
              <a:rPr lang="zh-CN" altLang="zh-CN" sz="1200" kern="1200" dirty="0">
                <a:solidFill>
                  <a:schemeClr val="tx1"/>
                </a:solidFill>
                <a:effectLst/>
                <a:latin typeface="Arial" panose="020B0604020202020204" pitchFamily="34" charset="0"/>
                <a:ea typeface="+mn-ea"/>
                <a:cs typeface="+mn-cs"/>
              </a:rPr>
              <a:t>逻辑工作区中按照如图</a:t>
            </a:r>
            <a:r>
              <a:rPr lang="en-US" altLang="zh-CN" sz="1200" kern="1200" dirty="0">
                <a:solidFill>
                  <a:schemeClr val="tx1"/>
                </a:solidFill>
                <a:effectLst/>
                <a:latin typeface="Arial" panose="020B0604020202020204" pitchFamily="34" charset="0"/>
                <a:ea typeface="+mn-ea"/>
                <a:cs typeface="+mn-cs"/>
              </a:rPr>
              <a:t>2.3</a:t>
            </a:r>
            <a:r>
              <a:rPr lang="zh-CN" altLang="zh-CN" sz="1200" kern="1200" dirty="0">
                <a:solidFill>
                  <a:schemeClr val="tx1"/>
                </a:solidFill>
                <a:effectLst/>
                <a:latin typeface="Arial" panose="020B0604020202020204" pitchFamily="34" charset="0"/>
                <a:ea typeface="+mn-ea"/>
                <a:cs typeface="+mn-cs"/>
              </a:rPr>
              <a:t>所示网络结构放置和连接设备，按照如图</a:t>
            </a:r>
            <a:r>
              <a:rPr lang="en-US" altLang="zh-CN" sz="1200" kern="1200" dirty="0">
                <a:solidFill>
                  <a:schemeClr val="tx1"/>
                </a:solidFill>
                <a:effectLst/>
                <a:latin typeface="Arial" panose="020B0604020202020204" pitchFamily="34" charset="0"/>
                <a:ea typeface="+mn-ea"/>
                <a:cs typeface="+mn-cs"/>
              </a:rPr>
              <a:t>2.3</a:t>
            </a:r>
            <a:r>
              <a:rPr lang="zh-CN" altLang="zh-CN" sz="1200" kern="1200" dirty="0">
                <a:solidFill>
                  <a:schemeClr val="tx1"/>
                </a:solidFill>
                <a:effectLst/>
                <a:latin typeface="Arial" panose="020B0604020202020204" pitchFamily="34" charset="0"/>
                <a:ea typeface="+mn-ea"/>
                <a:cs typeface="+mn-cs"/>
              </a:rPr>
              <a:t>所示的网络信息为各个终端配置</a:t>
            </a:r>
            <a:r>
              <a:rPr lang="en-US" altLang="zh-CN" sz="1200" kern="1200" dirty="0">
                <a:solidFill>
                  <a:schemeClr val="tx1"/>
                </a:solidFill>
                <a:effectLst/>
                <a:latin typeface="Arial" panose="020B0604020202020204" pitchFamily="34" charset="0"/>
                <a:ea typeface="+mn-ea"/>
                <a:cs typeface="+mn-cs"/>
              </a:rPr>
              <a:t>IP</a:t>
            </a:r>
            <a:r>
              <a:rPr lang="zh-CN" altLang="zh-CN" sz="1200" kern="1200" dirty="0">
                <a:solidFill>
                  <a:schemeClr val="tx1"/>
                </a:solidFill>
                <a:effectLst/>
                <a:latin typeface="Arial" panose="020B0604020202020204" pitchFamily="34" charset="0"/>
                <a:ea typeface="+mn-ea"/>
                <a:cs typeface="+mn-cs"/>
              </a:rPr>
              <a:t>地址和子网掩码。完成各个终端之间</a:t>
            </a:r>
            <a:r>
              <a:rPr lang="en-US" altLang="zh-CN" sz="1200" kern="1200" dirty="0">
                <a:solidFill>
                  <a:schemeClr val="tx1"/>
                </a:solidFill>
                <a:effectLst/>
                <a:latin typeface="Arial" panose="020B0604020202020204" pitchFamily="34" charset="0"/>
                <a:ea typeface="+mn-ea"/>
                <a:cs typeface="+mn-cs"/>
              </a:rPr>
              <a:t>IP</a:t>
            </a:r>
            <a:r>
              <a:rPr lang="zh-CN" altLang="zh-CN" sz="1200" kern="1200" dirty="0">
                <a:solidFill>
                  <a:schemeClr val="tx1"/>
                </a:solidFill>
                <a:effectLst/>
                <a:latin typeface="Arial" panose="020B0604020202020204" pitchFamily="34" charset="0"/>
                <a:ea typeface="+mn-ea"/>
                <a:cs typeface="+mn-cs"/>
              </a:rPr>
              <a:t>分组交换过程。完成上述操作后，清空交换机的转发表，进入</a:t>
            </a:r>
            <a:r>
              <a:rPr lang="en-US" altLang="zh-CN" sz="1200" kern="1200" dirty="0">
                <a:solidFill>
                  <a:schemeClr val="tx1"/>
                </a:solidFill>
                <a:effectLst/>
                <a:latin typeface="Arial" panose="020B0604020202020204" pitchFamily="34" charset="0"/>
                <a:ea typeface="+mn-ea"/>
                <a:cs typeface="+mn-cs"/>
              </a:rPr>
              <a:t>Packet Tracer</a:t>
            </a:r>
            <a:r>
              <a:rPr lang="zh-CN" altLang="zh-CN" sz="1200" kern="1200" dirty="0">
                <a:solidFill>
                  <a:schemeClr val="tx1"/>
                </a:solidFill>
                <a:effectLst/>
                <a:latin typeface="Arial" panose="020B0604020202020204" pitchFamily="34" charset="0"/>
                <a:ea typeface="+mn-ea"/>
                <a:cs typeface="+mn-cs"/>
              </a:rPr>
              <a:t>的模拟操作模式。启动终端</a:t>
            </a:r>
            <a:r>
              <a:rPr lang="en-US" altLang="zh-CN" sz="1200" kern="1200" dirty="0">
                <a:solidFill>
                  <a:schemeClr val="tx1"/>
                </a:solidFill>
                <a:effectLst/>
                <a:latin typeface="Arial" panose="020B0604020202020204" pitchFamily="34" charset="0"/>
                <a:ea typeface="+mn-ea"/>
                <a:cs typeface="+mn-cs"/>
              </a:rPr>
              <a:t>A</a:t>
            </a:r>
            <a:r>
              <a:rPr lang="zh-CN" altLang="zh-CN" sz="1200" kern="1200" dirty="0">
                <a:solidFill>
                  <a:schemeClr val="tx1"/>
                </a:solidFill>
                <a:effectLst/>
                <a:latin typeface="Arial" panose="020B0604020202020204" pitchFamily="34" charset="0"/>
                <a:ea typeface="+mn-ea"/>
                <a:cs typeface="+mn-cs"/>
              </a:rPr>
              <a:t>至终端</a:t>
            </a:r>
            <a:r>
              <a:rPr lang="en-US" altLang="zh-CN" sz="1200" kern="1200" dirty="0">
                <a:solidFill>
                  <a:schemeClr val="tx1"/>
                </a:solidFill>
                <a:effectLst/>
                <a:latin typeface="Arial" panose="020B0604020202020204" pitchFamily="34" charset="0"/>
                <a:ea typeface="+mn-ea"/>
                <a:cs typeface="+mn-cs"/>
              </a:rPr>
              <a:t>B MAC</a:t>
            </a:r>
            <a:r>
              <a:rPr lang="zh-CN" altLang="zh-CN" sz="1200" kern="1200" dirty="0">
                <a:solidFill>
                  <a:schemeClr val="tx1"/>
                </a:solidFill>
                <a:effectLst/>
                <a:latin typeface="Arial" panose="020B0604020202020204" pitchFamily="34" charset="0"/>
                <a:ea typeface="+mn-ea"/>
                <a:cs typeface="+mn-cs"/>
              </a:rPr>
              <a:t>帧传输过程，由于转发表中不存在终端</a:t>
            </a:r>
            <a:r>
              <a:rPr lang="en-US" altLang="zh-CN" sz="1200" kern="1200" dirty="0">
                <a:solidFill>
                  <a:schemeClr val="tx1"/>
                </a:solidFill>
                <a:effectLst/>
                <a:latin typeface="Arial" panose="020B0604020202020204" pitchFamily="34" charset="0"/>
                <a:ea typeface="+mn-ea"/>
                <a:cs typeface="+mn-cs"/>
              </a:rPr>
              <a:t>A</a:t>
            </a:r>
            <a:r>
              <a:rPr lang="zh-CN" altLang="zh-CN" sz="1200" kern="1200" dirty="0">
                <a:solidFill>
                  <a:schemeClr val="tx1"/>
                </a:solidFill>
                <a:effectLst/>
                <a:latin typeface="Arial" panose="020B0604020202020204" pitchFamily="34" charset="0"/>
                <a:ea typeface="+mn-ea"/>
                <a:cs typeface="+mn-cs"/>
              </a:rPr>
              <a:t>对应的转发项，交换机在转发表中创建以终端</a:t>
            </a:r>
            <a:r>
              <a:rPr lang="en-US" altLang="zh-CN" sz="1200" kern="1200" dirty="0">
                <a:solidFill>
                  <a:schemeClr val="tx1"/>
                </a:solidFill>
                <a:effectLst/>
                <a:latin typeface="Arial" panose="020B0604020202020204" pitchFamily="34" charset="0"/>
                <a:ea typeface="+mn-ea"/>
                <a:cs typeface="+mn-cs"/>
              </a:rPr>
              <a:t>A</a:t>
            </a:r>
            <a:r>
              <a:rPr lang="zh-CN" altLang="zh-CN" sz="1200" kern="1200" dirty="0">
                <a:solidFill>
                  <a:schemeClr val="tx1"/>
                </a:solidFill>
                <a:effectLst/>
                <a:latin typeface="Arial" panose="020B0604020202020204" pitchFamily="34" charset="0"/>
                <a:ea typeface="+mn-ea"/>
                <a:cs typeface="+mn-cs"/>
              </a:rPr>
              <a:t>的</a:t>
            </a:r>
            <a:r>
              <a:rPr lang="en-US" altLang="zh-CN" sz="1200" kern="1200" dirty="0">
                <a:solidFill>
                  <a:schemeClr val="tx1"/>
                </a:solidFill>
                <a:effectLst/>
                <a:latin typeface="Arial" panose="020B0604020202020204" pitchFamily="34" charset="0"/>
                <a:ea typeface="+mn-ea"/>
                <a:cs typeface="+mn-cs"/>
              </a:rPr>
              <a:t>MAC</a:t>
            </a:r>
            <a:r>
              <a:rPr lang="zh-CN" altLang="zh-CN" sz="1200" kern="1200" dirty="0">
                <a:solidFill>
                  <a:schemeClr val="tx1"/>
                </a:solidFill>
                <a:effectLst/>
                <a:latin typeface="Arial" panose="020B0604020202020204" pitchFamily="34" charset="0"/>
                <a:ea typeface="+mn-ea"/>
                <a:cs typeface="+mn-cs"/>
              </a:rPr>
              <a:t>地址为</a:t>
            </a:r>
            <a:r>
              <a:rPr lang="en-US" altLang="zh-CN" sz="1200" kern="1200" dirty="0">
                <a:solidFill>
                  <a:schemeClr val="tx1"/>
                </a:solidFill>
                <a:effectLst/>
                <a:latin typeface="Arial" panose="020B0604020202020204" pitchFamily="34" charset="0"/>
                <a:ea typeface="+mn-ea"/>
                <a:cs typeface="+mn-cs"/>
              </a:rPr>
              <a:t>MAC</a:t>
            </a:r>
            <a:r>
              <a:rPr lang="zh-CN" altLang="zh-CN" sz="1200" kern="1200" dirty="0">
                <a:solidFill>
                  <a:schemeClr val="tx1"/>
                </a:solidFill>
                <a:effectLst/>
                <a:latin typeface="Arial" panose="020B0604020202020204" pitchFamily="34" charset="0"/>
                <a:ea typeface="+mn-ea"/>
                <a:cs typeface="+mn-cs"/>
              </a:rPr>
              <a:t>地址、交换机连接终端</a:t>
            </a:r>
            <a:r>
              <a:rPr lang="en-US" altLang="zh-CN" sz="1200" kern="1200" dirty="0">
                <a:solidFill>
                  <a:schemeClr val="tx1"/>
                </a:solidFill>
                <a:effectLst/>
                <a:latin typeface="Arial" panose="020B0604020202020204" pitchFamily="34" charset="0"/>
                <a:ea typeface="+mn-ea"/>
                <a:cs typeface="+mn-cs"/>
              </a:rPr>
              <a:t>A</a:t>
            </a:r>
            <a:r>
              <a:rPr lang="zh-CN" altLang="zh-CN" sz="1200" kern="1200" dirty="0">
                <a:solidFill>
                  <a:schemeClr val="tx1"/>
                </a:solidFill>
                <a:effectLst/>
                <a:latin typeface="Arial" panose="020B0604020202020204" pitchFamily="34" charset="0"/>
                <a:ea typeface="+mn-ea"/>
                <a:cs typeface="+mn-cs"/>
              </a:rPr>
              <a:t>的端口为转发端口的转发项。由于转发表中不存在终端</a:t>
            </a:r>
            <a:r>
              <a:rPr lang="en-US" altLang="zh-CN" sz="1200" kern="1200" dirty="0">
                <a:solidFill>
                  <a:schemeClr val="tx1"/>
                </a:solidFill>
                <a:effectLst/>
                <a:latin typeface="Arial" panose="020B0604020202020204" pitchFamily="34" charset="0"/>
                <a:ea typeface="+mn-ea"/>
                <a:cs typeface="+mn-cs"/>
              </a:rPr>
              <a:t>B</a:t>
            </a:r>
            <a:r>
              <a:rPr lang="zh-CN" altLang="zh-CN" sz="1200" kern="1200" dirty="0">
                <a:solidFill>
                  <a:schemeClr val="tx1"/>
                </a:solidFill>
                <a:effectLst/>
                <a:latin typeface="Arial" panose="020B0604020202020204" pitchFamily="34" charset="0"/>
                <a:ea typeface="+mn-ea"/>
                <a:cs typeface="+mn-cs"/>
              </a:rPr>
              <a:t>对应的转发项，交换机广播该</a:t>
            </a:r>
            <a:r>
              <a:rPr lang="en-US" altLang="zh-CN" sz="1200" kern="1200" dirty="0">
                <a:solidFill>
                  <a:schemeClr val="tx1"/>
                </a:solidFill>
                <a:effectLst/>
                <a:latin typeface="Arial" panose="020B0604020202020204" pitchFamily="34" charset="0"/>
                <a:ea typeface="+mn-ea"/>
                <a:cs typeface="+mn-cs"/>
              </a:rPr>
              <a:t>MAC</a:t>
            </a:r>
            <a:r>
              <a:rPr lang="zh-CN" altLang="zh-CN" sz="1200" kern="1200" dirty="0">
                <a:solidFill>
                  <a:schemeClr val="tx1"/>
                </a:solidFill>
                <a:effectLst/>
                <a:latin typeface="Arial" panose="020B0604020202020204" pitchFamily="34" charset="0"/>
                <a:ea typeface="+mn-ea"/>
                <a:cs typeface="+mn-cs"/>
              </a:rPr>
              <a:t>帧。启动终端</a:t>
            </a:r>
            <a:r>
              <a:rPr lang="en-US" altLang="zh-CN" sz="1200" kern="1200" dirty="0">
                <a:solidFill>
                  <a:schemeClr val="tx1"/>
                </a:solidFill>
                <a:effectLst/>
                <a:latin typeface="Arial" panose="020B0604020202020204" pitchFamily="34" charset="0"/>
                <a:ea typeface="+mn-ea"/>
                <a:cs typeface="+mn-cs"/>
              </a:rPr>
              <a:t>B</a:t>
            </a:r>
            <a:r>
              <a:rPr lang="zh-CN" altLang="zh-CN" sz="1200" kern="1200" dirty="0">
                <a:solidFill>
                  <a:schemeClr val="tx1"/>
                </a:solidFill>
                <a:effectLst/>
                <a:latin typeface="Arial" panose="020B0604020202020204" pitchFamily="34" charset="0"/>
                <a:ea typeface="+mn-ea"/>
                <a:cs typeface="+mn-cs"/>
              </a:rPr>
              <a:t>至终端</a:t>
            </a:r>
            <a:r>
              <a:rPr lang="en-US" altLang="zh-CN" sz="1200" kern="1200" dirty="0">
                <a:solidFill>
                  <a:schemeClr val="tx1"/>
                </a:solidFill>
                <a:effectLst/>
                <a:latin typeface="Arial" panose="020B0604020202020204" pitchFamily="34" charset="0"/>
                <a:ea typeface="+mn-ea"/>
                <a:cs typeface="+mn-cs"/>
              </a:rPr>
              <a:t>A MAC</a:t>
            </a:r>
            <a:r>
              <a:rPr lang="zh-CN" altLang="zh-CN" sz="1200" kern="1200" dirty="0">
                <a:solidFill>
                  <a:schemeClr val="tx1"/>
                </a:solidFill>
                <a:effectLst/>
                <a:latin typeface="Arial" panose="020B0604020202020204" pitchFamily="34" charset="0"/>
                <a:ea typeface="+mn-ea"/>
                <a:cs typeface="+mn-cs"/>
              </a:rPr>
              <a:t>帧传输过程，由于转发表中不存在终端</a:t>
            </a:r>
            <a:r>
              <a:rPr lang="en-US" altLang="zh-CN" sz="1200" kern="1200" dirty="0">
                <a:solidFill>
                  <a:schemeClr val="tx1"/>
                </a:solidFill>
                <a:effectLst/>
                <a:latin typeface="Arial" panose="020B0604020202020204" pitchFamily="34" charset="0"/>
                <a:ea typeface="+mn-ea"/>
                <a:cs typeface="+mn-cs"/>
              </a:rPr>
              <a:t>B</a:t>
            </a:r>
            <a:r>
              <a:rPr lang="zh-CN" altLang="zh-CN" sz="1200" kern="1200" dirty="0">
                <a:solidFill>
                  <a:schemeClr val="tx1"/>
                </a:solidFill>
                <a:effectLst/>
                <a:latin typeface="Arial" panose="020B0604020202020204" pitchFamily="34" charset="0"/>
                <a:ea typeface="+mn-ea"/>
                <a:cs typeface="+mn-cs"/>
              </a:rPr>
              <a:t>对应的转发项，交换机在转发表中创建以终端</a:t>
            </a:r>
            <a:r>
              <a:rPr lang="en-US" altLang="zh-CN" sz="1200" kern="1200" dirty="0">
                <a:solidFill>
                  <a:schemeClr val="tx1"/>
                </a:solidFill>
                <a:effectLst/>
                <a:latin typeface="Arial" panose="020B0604020202020204" pitchFamily="34" charset="0"/>
                <a:ea typeface="+mn-ea"/>
                <a:cs typeface="+mn-cs"/>
              </a:rPr>
              <a:t>B</a:t>
            </a:r>
            <a:r>
              <a:rPr lang="zh-CN" altLang="zh-CN" sz="1200" kern="1200" dirty="0">
                <a:solidFill>
                  <a:schemeClr val="tx1"/>
                </a:solidFill>
                <a:effectLst/>
                <a:latin typeface="Arial" panose="020B0604020202020204" pitchFamily="34" charset="0"/>
                <a:ea typeface="+mn-ea"/>
                <a:cs typeface="+mn-cs"/>
              </a:rPr>
              <a:t>的</a:t>
            </a:r>
            <a:r>
              <a:rPr lang="en-US" altLang="zh-CN" sz="1200" kern="1200" dirty="0">
                <a:solidFill>
                  <a:schemeClr val="tx1"/>
                </a:solidFill>
                <a:effectLst/>
                <a:latin typeface="Arial" panose="020B0604020202020204" pitchFamily="34" charset="0"/>
                <a:ea typeface="+mn-ea"/>
                <a:cs typeface="+mn-cs"/>
              </a:rPr>
              <a:t>MAC</a:t>
            </a:r>
            <a:r>
              <a:rPr lang="zh-CN" altLang="zh-CN" sz="1200" kern="1200" dirty="0">
                <a:solidFill>
                  <a:schemeClr val="tx1"/>
                </a:solidFill>
                <a:effectLst/>
                <a:latin typeface="Arial" panose="020B0604020202020204" pitchFamily="34" charset="0"/>
                <a:ea typeface="+mn-ea"/>
                <a:cs typeface="+mn-cs"/>
              </a:rPr>
              <a:t>地址为</a:t>
            </a:r>
            <a:r>
              <a:rPr lang="en-US" altLang="zh-CN" sz="1200" kern="1200" dirty="0">
                <a:solidFill>
                  <a:schemeClr val="tx1"/>
                </a:solidFill>
                <a:effectLst/>
                <a:latin typeface="Arial" panose="020B0604020202020204" pitchFamily="34" charset="0"/>
                <a:ea typeface="+mn-ea"/>
                <a:cs typeface="+mn-cs"/>
              </a:rPr>
              <a:t>MAC</a:t>
            </a:r>
            <a:r>
              <a:rPr lang="zh-CN" altLang="zh-CN" sz="1200" kern="1200" dirty="0">
                <a:solidFill>
                  <a:schemeClr val="tx1"/>
                </a:solidFill>
                <a:effectLst/>
                <a:latin typeface="Arial" panose="020B0604020202020204" pitchFamily="34" charset="0"/>
                <a:ea typeface="+mn-ea"/>
                <a:cs typeface="+mn-cs"/>
              </a:rPr>
              <a:t>地址、交换机连接终端</a:t>
            </a:r>
            <a:r>
              <a:rPr lang="en-US" altLang="zh-CN" sz="1200" kern="1200" dirty="0">
                <a:solidFill>
                  <a:schemeClr val="tx1"/>
                </a:solidFill>
                <a:effectLst/>
                <a:latin typeface="Arial" panose="020B0604020202020204" pitchFamily="34" charset="0"/>
                <a:ea typeface="+mn-ea"/>
                <a:cs typeface="+mn-cs"/>
              </a:rPr>
              <a:t>B</a:t>
            </a:r>
            <a:r>
              <a:rPr lang="zh-CN" altLang="zh-CN" sz="1200" kern="1200" dirty="0">
                <a:solidFill>
                  <a:schemeClr val="tx1"/>
                </a:solidFill>
                <a:effectLst/>
                <a:latin typeface="Arial" panose="020B0604020202020204" pitchFamily="34" charset="0"/>
                <a:ea typeface="+mn-ea"/>
                <a:cs typeface="+mn-cs"/>
              </a:rPr>
              <a:t>的端口为转发端口的转发项。由于转发表中存在终端</a:t>
            </a:r>
            <a:r>
              <a:rPr lang="en-US" altLang="zh-CN" sz="1200" kern="1200" dirty="0">
                <a:solidFill>
                  <a:schemeClr val="tx1"/>
                </a:solidFill>
                <a:effectLst/>
                <a:latin typeface="Arial" panose="020B0604020202020204" pitchFamily="34" charset="0"/>
                <a:ea typeface="+mn-ea"/>
                <a:cs typeface="+mn-cs"/>
              </a:rPr>
              <a:t>A</a:t>
            </a:r>
            <a:r>
              <a:rPr lang="zh-CN" altLang="zh-CN" sz="1200" kern="1200" dirty="0">
                <a:solidFill>
                  <a:schemeClr val="tx1"/>
                </a:solidFill>
                <a:effectLst/>
                <a:latin typeface="Arial" panose="020B0604020202020204" pitchFamily="34" charset="0"/>
                <a:ea typeface="+mn-ea"/>
                <a:cs typeface="+mn-cs"/>
              </a:rPr>
              <a:t>对应的转发项，交换机通过转发项指定的转发端口输出该</a:t>
            </a:r>
            <a:r>
              <a:rPr lang="en-US" altLang="zh-CN" sz="1200" kern="1200" dirty="0">
                <a:solidFill>
                  <a:schemeClr val="tx1"/>
                </a:solidFill>
                <a:effectLst/>
                <a:latin typeface="Arial" panose="020B0604020202020204" pitchFamily="34" charset="0"/>
                <a:ea typeface="+mn-ea"/>
                <a:cs typeface="+mn-cs"/>
              </a:rPr>
              <a:t>MAC</a:t>
            </a:r>
            <a:r>
              <a:rPr lang="zh-CN" altLang="zh-CN" sz="1200" kern="1200" dirty="0">
                <a:solidFill>
                  <a:schemeClr val="tx1"/>
                </a:solidFill>
                <a:effectLst/>
                <a:latin typeface="Arial" panose="020B0604020202020204" pitchFamily="34" charset="0"/>
                <a:ea typeface="+mn-ea"/>
                <a:cs typeface="+mn-cs"/>
              </a:rPr>
              <a:t>帧。</a:t>
            </a:r>
          </a:p>
        </p:txBody>
      </p:sp>
      <p:sp>
        <p:nvSpPr>
          <p:cNvPr id="4" name="日期占位符 3"/>
          <p:cNvSpPr>
            <a:spLocks noGrp="1"/>
          </p:cNvSpPr>
          <p:nvPr>
            <p:ph type="dt" idx="10"/>
          </p:nvPr>
        </p:nvSpPr>
        <p:spPr/>
        <p:txBody>
          <a:bodyPr/>
          <a:lstStyle/>
          <a:p>
            <a:fld id="{1A55E3D6-841C-4C10-9B47-672A110B73E8}" type="datetime1">
              <a:rPr lang="zh-CN" altLang="en-US" smtClean="0"/>
              <a:t>2018/10/16</a:t>
            </a:fld>
            <a:endParaRPr lang="zh-CN" altLang="en-US" sz="1200"/>
          </a:p>
        </p:txBody>
      </p:sp>
      <p:sp>
        <p:nvSpPr>
          <p:cNvPr id="5" name="灯片编号占位符 4"/>
          <p:cNvSpPr>
            <a:spLocks noGrp="1"/>
          </p:cNvSpPr>
          <p:nvPr>
            <p:ph type="sldNum" sz="quarter" idx="11"/>
          </p:nvPr>
        </p:nvSpPr>
        <p:spPr/>
        <p:txBody>
          <a:bodyPr/>
          <a:lstStyle/>
          <a:p>
            <a:fld id="{AC525732-FB2C-4B2B-8A34-97450300350B}" type="slidenum">
              <a:rPr lang="zh-CN" altLang="en-US" smtClean="0"/>
              <a:t>9</a:t>
            </a:fld>
            <a:endParaRPr lang="zh-CN" altLang="en-US" sz="12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r>
              <a:rPr lang="en-US" altLang="zh-CN" sz="1200" kern="1200" dirty="0">
                <a:solidFill>
                  <a:schemeClr val="tx1"/>
                </a:solidFill>
                <a:effectLst/>
                <a:latin typeface="Arial" panose="020B0604020202020204" pitchFamily="34" charset="0"/>
                <a:ea typeface="+mn-ea"/>
                <a:cs typeface="+mn-cs"/>
              </a:rPr>
              <a:t>1</a:t>
            </a:r>
            <a:r>
              <a:rPr lang="zh-CN" altLang="zh-CN" sz="1200" kern="1200" dirty="0">
                <a:solidFill>
                  <a:schemeClr val="tx1"/>
                </a:solidFill>
                <a:effectLst/>
                <a:latin typeface="Arial" panose="020B0604020202020204" pitchFamily="34" charset="0"/>
                <a:ea typeface="+mn-ea"/>
                <a:cs typeface="+mn-cs"/>
              </a:rPr>
              <a:t>．清除</a:t>
            </a:r>
            <a:r>
              <a:rPr lang="en-US" altLang="zh-CN" sz="1200" kern="1200" dirty="0">
                <a:solidFill>
                  <a:schemeClr val="tx1"/>
                </a:solidFill>
                <a:effectLst/>
                <a:latin typeface="Arial" panose="020B0604020202020204" pitchFamily="34" charset="0"/>
                <a:ea typeface="+mn-ea"/>
                <a:cs typeface="+mn-cs"/>
              </a:rPr>
              <a:t>MAC</a:t>
            </a:r>
            <a:r>
              <a:rPr lang="zh-CN" altLang="zh-CN" sz="1200" kern="1200" dirty="0">
                <a:solidFill>
                  <a:schemeClr val="tx1"/>
                </a:solidFill>
                <a:effectLst/>
                <a:latin typeface="Arial" panose="020B0604020202020204" pitchFamily="34" charset="0"/>
                <a:ea typeface="+mn-ea"/>
                <a:cs typeface="+mn-cs"/>
              </a:rPr>
              <a:t>表</a:t>
            </a:r>
          </a:p>
          <a:p>
            <a:r>
              <a:rPr lang="en-US" altLang="zh-CN" sz="1200" kern="1200" dirty="0" err="1">
                <a:solidFill>
                  <a:schemeClr val="tx1"/>
                </a:solidFill>
                <a:effectLst/>
                <a:latin typeface="Arial" panose="020B0604020202020204" pitchFamily="34" charset="0"/>
                <a:ea typeface="+mn-ea"/>
                <a:cs typeface="+mn-cs"/>
              </a:rPr>
              <a:t>Switch#clear</a:t>
            </a:r>
            <a:r>
              <a:rPr lang="en-US" altLang="zh-CN" sz="1200" kern="1200" dirty="0">
                <a:solidFill>
                  <a:schemeClr val="tx1"/>
                </a:solidFill>
                <a:effectLst/>
                <a:latin typeface="Arial" panose="020B0604020202020204" pitchFamily="34" charset="0"/>
                <a:ea typeface="+mn-ea"/>
                <a:cs typeface="+mn-cs"/>
              </a:rPr>
              <a:t> mac-address-table </a:t>
            </a:r>
            <a:endParaRPr lang="zh-CN" altLang="zh-CN" sz="1200" kern="1200" dirty="0">
              <a:solidFill>
                <a:schemeClr val="tx1"/>
              </a:solidFill>
              <a:effectLst/>
              <a:latin typeface="Arial" panose="020B0604020202020204" pitchFamily="34" charset="0"/>
              <a:ea typeface="+mn-ea"/>
              <a:cs typeface="+mn-cs"/>
            </a:endParaRPr>
          </a:p>
          <a:p>
            <a:r>
              <a:rPr lang="en-US" altLang="zh-CN" sz="1200" kern="1200" dirty="0">
                <a:solidFill>
                  <a:schemeClr val="tx1"/>
                </a:solidFill>
                <a:effectLst/>
                <a:latin typeface="Arial" panose="020B0604020202020204" pitchFamily="34" charset="0"/>
                <a:ea typeface="+mn-ea"/>
                <a:cs typeface="+mn-cs"/>
              </a:rPr>
              <a:t>clear mac-address-table</a:t>
            </a:r>
            <a:r>
              <a:rPr lang="zh-CN" altLang="zh-CN" sz="1200" kern="1200" dirty="0">
                <a:solidFill>
                  <a:schemeClr val="tx1"/>
                </a:solidFill>
                <a:effectLst/>
                <a:latin typeface="Arial" panose="020B0604020202020204" pitchFamily="34" charset="0"/>
                <a:ea typeface="+mn-ea"/>
                <a:cs typeface="+mn-cs"/>
              </a:rPr>
              <a:t>是在特权模式下使用的命令，该命令的作用是清除交换机转发表（也称</a:t>
            </a:r>
            <a:r>
              <a:rPr lang="en-US" altLang="zh-CN" sz="1200" kern="1200" dirty="0">
                <a:solidFill>
                  <a:schemeClr val="tx1"/>
                </a:solidFill>
                <a:effectLst/>
                <a:latin typeface="Arial" panose="020B0604020202020204" pitchFamily="34" charset="0"/>
                <a:ea typeface="+mn-ea"/>
                <a:cs typeface="+mn-cs"/>
              </a:rPr>
              <a:t>MAC</a:t>
            </a:r>
            <a:r>
              <a:rPr lang="zh-CN" altLang="zh-CN" sz="1200" kern="1200" dirty="0">
                <a:solidFill>
                  <a:schemeClr val="tx1"/>
                </a:solidFill>
                <a:effectLst/>
                <a:latin typeface="Arial" panose="020B0604020202020204" pitchFamily="34" charset="0"/>
                <a:ea typeface="+mn-ea"/>
                <a:cs typeface="+mn-cs"/>
              </a:rPr>
              <a:t>表）中的动态转发项。</a:t>
            </a:r>
          </a:p>
          <a:p>
            <a:r>
              <a:rPr lang="en-US" altLang="zh-CN" sz="1200" kern="1200" dirty="0">
                <a:solidFill>
                  <a:schemeClr val="tx1"/>
                </a:solidFill>
                <a:effectLst/>
                <a:latin typeface="Arial" panose="020B0604020202020204" pitchFamily="34" charset="0"/>
                <a:ea typeface="+mn-ea"/>
                <a:cs typeface="+mn-cs"/>
              </a:rPr>
              <a:t>2</a:t>
            </a:r>
            <a:r>
              <a:rPr lang="zh-CN" altLang="zh-CN" sz="1200" kern="1200" dirty="0">
                <a:solidFill>
                  <a:schemeClr val="tx1"/>
                </a:solidFill>
                <a:effectLst/>
                <a:latin typeface="Arial" panose="020B0604020202020204" pitchFamily="34" charset="0"/>
                <a:ea typeface="+mn-ea"/>
                <a:cs typeface="+mn-cs"/>
              </a:rPr>
              <a:t>．停止运行</a:t>
            </a:r>
            <a:r>
              <a:rPr lang="en-US" altLang="zh-CN" sz="1200" kern="1200" dirty="0">
                <a:solidFill>
                  <a:schemeClr val="tx1"/>
                </a:solidFill>
                <a:effectLst/>
                <a:latin typeface="Arial" panose="020B0604020202020204" pitchFamily="34" charset="0"/>
                <a:ea typeface="+mn-ea"/>
                <a:cs typeface="+mn-cs"/>
              </a:rPr>
              <a:t>CDP</a:t>
            </a:r>
            <a:endParaRPr lang="zh-CN" altLang="zh-CN" sz="1200" kern="1200" dirty="0">
              <a:solidFill>
                <a:schemeClr val="tx1"/>
              </a:solidFill>
              <a:effectLst/>
              <a:latin typeface="Arial" panose="020B0604020202020204" pitchFamily="34" charset="0"/>
              <a:ea typeface="+mn-ea"/>
              <a:cs typeface="+mn-cs"/>
            </a:endParaRPr>
          </a:p>
          <a:p>
            <a:r>
              <a:rPr lang="en-US" altLang="zh-CN" sz="1200" kern="1200" dirty="0">
                <a:solidFill>
                  <a:schemeClr val="tx1"/>
                </a:solidFill>
                <a:effectLst/>
                <a:latin typeface="Arial" panose="020B0604020202020204" pitchFamily="34" charset="0"/>
                <a:ea typeface="+mn-ea"/>
                <a:cs typeface="+mn-cs"/>
              </a:rPr>
              <a:t>  Switch(</a:t>
            </a:r>
            <a:r>
              <a:rPr lang="en-US" altLang="zh-CN" sz="1200" kern="1200" dirty="0" err="1">
                <a:solidFill>
                  <a:schemeClr val="tx1"/>
                </a:solidFill>
                <a:effectLst/>
                <a:latin typeface="Arial" panose="020B0604020202020204" pitchFamily="34" charset="0"/>
                <a:ea typeface="+mn-ea"/>
                <a:cs typeface="+mn-cs"/>
              </a:rPr>
              <a:t>config</a:t>
            </a:r>
            <a:r>
              <a:rPr lang="en-US" altLang="zh-CN" sz="1200" kern="1200" dirty="0">
                <a:solidFill>
                  <a:schemeClr val="tx1"/>
                </a:solidFill>
                <a:effectLst/>
                <a:latin typeface="Arial" panose="020B0604020202020204" pitchFamily="34" charset="0"/>
                <a:ea typeface="+mn-ea"/>
                <a:cs typeface="+mn-cs"/>
              </a:rPr>
              <a:t>)#no </a:t>
            </a:r>
            <a:r>
              <a:rPr lang="en-US" altLang="zh-CN" sz="1200" kern="1200" dirty="0" err="1">
                <a:solidFill>
                  <a:schemeClr val="tx1"/>
                </a:solidFill>
                <a:effectLst/>
                <a:latin typeface="Arial" panose="020B0604020202020204" pitchFamily="34" charset="0"/>
                <a:ea typeface="+mn-ea"/>
                <a:cs typeface="+mn-cs"/>
              </a:rPr>
              <a:t>cdp</a:t>
            </a:r>
            <a:r>
              <a:rPr lang="en-US" altLang="zh-CN" sz="1200" kern="1200" dirty="0">
                <a:solidFill>
                  <a:schemeClr val="tx1"/>
                </a:solidFill>
                <a:effectLst/>
                <a:latin typeface="Arial" panose="020B0604020202020204" pitchFamily="34" charset="0"/>
                <a:ea typeface="+mn-ea"/>
                <a:cs typeface="+mn-cs"/>
              </a:rPr>
              <a:t> run</a:t>
            </a:r>
            <a:endParaRPr lang="zh-CN" altLang="zh-CN" sz="1200" kern="1200" dirty="0">
              <a:solidFill>
                <a:schemeClr val="tx1"/>
              </a:solidFill>
              <a:effectLst/>
              <a:latin typeface="Arial" panose="020B0604020202020204" pitchFamily="34" charset="0"/>
              <a:ea typeface="+mn-ea"/>
              <a:cs typeface="+mn-cs"/>
            </a:endParaRPr>
          </a:p>
          <a:p>
            <a:r>
              <a:rPr lang="en-US" altLang="zh-CN" sz="1200" kern="1200" dirty="0">
                <a:solidFill>
                  <a:schemeClr val="tx1"/>
                </a:solidFill>
                <a:effectLst/>
                <a:latin typeface="Arial" panose="020B0604020202020204" pitchFamily="34" charset="0"/>
                <a:ea typeface="+mn-ea"/>
                <a:cs typeface="+mn-cs"/>
              </a:rPr>
              <a:t>no </a:t>
            </a:r>
            <a:r>
              <a:rPr lang="en-US" altLang="zh-CN" sz="1200" kern="1200" dirty="0" err="1">
                <a:solidFill>
                  <a:schemeClr val="tx1"/>
                </a:solidFill>
                <a:effectLst/>
                <a:latin typeface="Arial" panose="020B0604020202020204" pitchFamily="34" charset="0"/>
                <a:ea typeface="+mn-ea"/>
                <a:cs typeface="+mn-cs"/>
              </a:rPr>
              <a:t>cdp</a:t>
            </a:r>
            <a:r>
              <a:rPr lang="en-US" altLang="zh-CN" sz="1200" kern="1200" dirty="0">
                <a:solidFill>
                  <a:schemeClr val="tx1"/>
                </a:solidFill>
                <a:effectLst/>
                <a:latin typeface="Arial" panose="020B0604020202020204" pitchFamily="34" charset="0"/>
                <a:ea typeface="+mn-ea"/>
                <a:cs typeface="+mn-cs"/>
              </a:rPr>
              <a:t> run</a:t>
            </a:r>
            <a:r>
              <a:rPr lang="zh-CN" altLang="zh-CN" sz="1200" kern="1200" dirty="0">
                <a:solidFill>
                  <a:schemeClr val="tx1"/>
                </a:solidFill>
                <a:effectLst/>
                <a:latin typeface="Arial" panose="020B0604020202020204" pitchFamily="34" charset="0"/>
                <a:ea typeface="+mn-ea"/>
                <a:cs typeface="+mn-cs"/>
              </a:rPr>
              <a:t>是全局模式下使用的命令，该命令的作用是停止运行</a:t>
            </a:r>
            <a:r>
              <a:rPr lang="en-US" altLang="zh-CN" sz="1200" kern="1200" dirty="0">
                <a:solidFill>
                  <a:schemeClr val="tx1"/>
                </a:solidFill>
                <a:effectLst/>
                <a:latin typeface="Arial" panose="020B0604020202020204" pitchFamily="34" charset="0"/>
                <a:ea typeface="+mn-ea"/>
                <a:cs typeface="+mn-cs"/>
              </a:rPr>
              <a:t>CDP</a:t>
            </a:r>
            <a:r>
              <a:rPr lang="zh-CN" altLang="zh-CN" sz="1200" kern="1200" dirty="0">
                <a:solidFill>
                  <a:schemeClr val="tx1"/>
                </a:solidFill>
                <a:effectLst/>
                <a:latin typeface="Arial" panose="020B0604020202020204" pitchFamily="34" charset="0"/>
                <a:ea typeface="+mn-ea"/>
                <a:cs typeface="+mn-cs"/>
              </a:rPr>
              <a:t>。</a:t>
            </a:r>
          </a:p>
        </p:txBody>
      </p:sp>
      <p:sp>
        <p:nvSpPr>
          <p:cNvPr id="4" name="日期占位符 3"/>
          <p:cNvSpPr>
            <a:spLocks noGrp="1"/>
          </p:cNvSpPr>
          <p:nvPr>
            <p:ph type="dt" idx="10"/>
          </p:nvPr>
        </p:nvSpPr>
        <p:spPr/>
        <p:txBody>
          <a:bodyPr/>
          <a:lstStyle/>
          <a:p>
            <a:fld id="{1A55E3D6-841C-4C10-9B47-672A110B73E8}" type="datetime1">
              <a:rPr lang="zh-CN" altLang="en-US" smtClean="0"/>
              <a:t>2018/10/16</a:t>
            </a:fld>
            <a:endParaRPr lang="zh-CN" altLang="en-US" sz="1200"/>
          </a:p>
        </p:txBody>
      </p:sp>
      <p:sp>
        <p:nvSpPr>
          <p:cNvPr id="5" name="灯片编号占位符 4"/>
          <p:cNvSpPr>
            <a:spLocks noGrp="1"/>
          </p:cNvSpPr>
          <p:nvPr>
            <p:ph type="sldNum" sz="quarter" idx="11"/>
          </p:nvPr>
        </p:nvSpPr>
        <p:spPr/>
        <p:txBody>
          <a:bodyPr/>
          <a:lstStyle/>
          <a:p>
            <a:fld id="{AC525732-FB2C-4B2B-8A34-97450300350B}" type="slidenum">
              <a:rPr lang="zh-CN" altLang="en-US" smtClean="0"/>
              <a:t>10</a:t>
            </a:fld>
            <a:endParaRPr lang="zh-CN" altLang="en-US"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r>
              <a:rPr lang="zh-CN" altLang="zh-CN" sz="1200" kern="1200" dirty="0" smtClean="0">
                <a:solidFill>
                  <a:schemeClr val="tx1"/>
                </a:solidFill>
                <a:effectLst/>
                <a:latin typeface="Arial" panose="020B0604020202020204" pitchFamily="34" charset="0"/>
                <a:ea typeface="+mn-ea"/>
                <a:cs typeface="+mn-cs"/>
              </a:rPr>
              <a:t>但</a:t>
            </a:r>
            <a:r>
              <a:rPr lang="en-US" altLang="zh-CN" sz="1200" kern="1200" dirty="0" smtClean="0">
                <a:solidFill>
                  <a:schemeClr val="tx1"/>
                </a:solidFill>
                <a:effectLst/>
                <a:latin typeface="Arial" panose="020B0604020202020204" pitchFamily="34" charset="0"/>
                <a:ea typeface="+mn-ea"/>
                <a:cs typeface="+mn-cs"/>
              </a:rPr>
              <a:t>Cisco</a:t>
            </a:r>
            <a:r>
              <a:rPr lang="zh-CN" altLang="zh-CN" sz="1200" kern="1200" dirty="0" smtClean="0">
                <a:solidFill>
                  <a:schemeClr val="tx1"/>
                </a:solidFill>
                <a:effectLst/>
                <a:latin typeface="Arial" panose="020B0604020202020204" pitchFamily="34" charset="0"/>
                <a:ea typeface="+mn-ea"/>
                <a:cs typeface="+mn-cs"/>
              </a:rPr>
              <a:t>交换机默认状态下启动</a:t>
            </a:r>
            <a:r>
              <a:rPr lang="en-US" altLang="zh-CN" sz="1200" kern="1200" dirty="0" smtClean="0">
                <a:solidFill>
                  <a:schemeClr val="tx1"/>
                </a:solidFill>
                <a:effectLst/>
                <a:latin typeface="Arial" panose="020B0604020202020204" pitchFamily="34" charset="0"/>
                <a:ea typeface="+mn-ea"/>
                <a:cs typeface="+mn-cs"/>
              </a:rPr>
              <a:t>Cisco</a:t>
            </a:r>
            <a:r>
              <a:rPr lang="zh-CN" altLang="zh-CN" sz="1200" kern="1200" dirty="0" smtClean="0">
                <a:solidFill>
                  <a:schemeClr val="tx1"/>
                </a:solidFill>
                <a:effectLst/>
                <a:latin typeface="Arial" panose="020B0604020202020204" pitchFamily="34" charset="0"/>
                <a:ea typeface="+mn-ea"/>
                <a:cs typeface="+mn-cs"/>
              </a:rPr>
              <a:t>发现协议（</a:t>
            </a:r>
            <a:r>
              <a:rPr lang="en-US" altLang="zh-CN" sz="1200" kern="1200" dirty="0" smtClean="0">
                <a:solidFill>
                  <a:schemeClr val="tx1"/>
                </a:solidFill>
                <a:effectLst/>
                <a:latin typeface="Arial" panose="020B0604020202020204" pitchFamily="34" charset="0"/>
                <a:ea typeface="+mn-ea"/>
                <a:cs typeface="+mn-cs"/>
              </a:rPr>
              <a:t>Cisco Discovery Protocol</a:t>
            </a:r>
            <a:r>
              <a:rPr lang="zh-CN" altLang="zh-CN" sz="1200" kern="1200" dirty="0" smtClean="0">
                <a:solidFill>
                  <a:schemeClr val="tx1"/>
                </a:solidFill>
                <a:effectLst/>
                <a:latin typeface="Arial" panose="020B0604020202020204" pitchFamily="34" charset="0"/>
                <a:ea typeface="+mn-ea"/>
                <a:cs typeface="+mn-cs"/>
              </a:rPr>
              <a:t>，</a:t>
            </a:r>
            <a:r>
              <a:rPr lang="en-US" altLang="zh-CN" sz="1200" kern="1200" dirty="0" smtClean="0">
                <a:solidFill>
                  <a:schemeClr val="tx1"/>
                </a:solidFill>
                <a:effectLst/>
                <a:latin typeface="Arial" panose="020B0604020202020204" pitchFamily="34" charset="0"/>
                <a:ea typeface="+mn-ea"/>
                <a:cs typeface="+mn-cs"/>
              </a:rPr>
              <a:t>CDP</a:t>
            </a:r>
            <a:r>
              <a:rPr lang="zh-CN" altLang="zh-CN" sz="1200" kern="1200" dirty="0" smtClean="0">
                <a:solidFill>
                  <a:schemeClr val="tx1"/>
                </a:solidFill>
                <a:effectLst/>
                <a:latin typeface="Arial" panose="020B0604020202020204" pitchFamily="34" charset="0"/>
                <a:ea typeface="+mn-ea"/>
                <a:cs typeface="+mn-cs"/>
              </a:rPr>
              <a:t>），</a:t>
            </a:r>
            <a:r>
              <a:rPr lang="en-US" altLang="zh-CN" sz="1200" kern="1200" dirty="0" smtClean="0">
                <a:solidFill>
                  <a:schemeClr val="tx1"/>
                </a:solidFill>
                <a:effectLst/>
                <a:latin typeface="Arial" panose="020B0604020202020204" pitchFamily="34" charset="0"/>
                <a:ea typeface="+mn-ea"/>
                <a:cs typeface="+mn-cs"/>
              </a:rPr>
              <a:t>CDP</a:t>
            </a:r>
            <a:r>
              <a:rPr lang="zh-CN" altLang="zh-CN" sz="1200" kern="1200" dirty="0" smtClean="0">
                <a:solidFill>
                  <a:schemeClr val="tx1"/>
                </a:solidFill>
                <a:effectLst/>
                <a:latin typeface="Arial" panose="020B0604020202020204" pitchFamily="34" charset="0"/>
                <a:ea typeface="+mn-ea"/>
                <a:cs typeface="+mn-cs"/>
              </a:rPr>
              <a:t>能够检测到与交换机直接连接的设备，因此，即使终端不发送</a:t>
            </a:r>
            <a:r>
              <a:rPr lang="en-US" altLang="zh-CN" sz="1200" kern="1200" dirty="0" smtClean="0">
                <a:solidFill>
                  <a:schemeClr val="tx1"/>
                </a:solidFill>
                <a:effectLst/>
                <a:latin typeface="Arial" panose="020B0604020202020204" pitchFamily="34" charset="0"/>
                <a:ea typeface="+mn-ea"/>
                <a:cs typeface="+mn-cs"/>
              </a:rPr>
              <a:t>MAC</a:t>
            </a:r>
            <a:r>
              <a:rPr lang="zh-CN" altLang="zh-CN" sz="1200" kern="1200" dirty="0" smtClean="0">
                <a:solidFill>
                  <a:schemeClr val="tx1"/>
                </a:solidFill>
                <a:effectLst/>
                <a:latin typeface="Arial" panose="020B0604020202020204" pitchFamily="34" charset="0"/>
                <a:ea typeface="+mn-ea"/>
                <a:cs typeface="+mn-cs"/>
              </a:rPr>
              <a:t>帧，交换机也能检测到各个端口连接的终端，并在转发表中创建相应的转发项。为了防止</a:t>
            </a:r>
            <a:r>
              <a:rPr lang="en-US" altLang="zh-CN" sz="1200" kern="1200" dirty="0" smtClean="0">
                <a:solidFill>
                  <a:schemeClr val="tx1"/>
                </a:solidFill>
                <a:effectLst/>
                <a:latin typeface="Arial" panose="020B0604020202020204" pitchFamily="34" charset="0"/>
                <a:ea typeface="+mn-ea"/>
                <a:cs typeface="+mn-cs"/>
              </a:rPr>
              <a:t>CDP</a:t>
            </a:r>
            <a:r>
              <a:rPr lang="zh-CN" altLang="zh-CN" sz="1200" kern="1200" dirty="0" smtClean="0">
                <a:solidFill>
                  <a:schemeClr val="tx1"/>
                </a:solidFill>
                <a:effectLst/>
                <a:latin typeface="Arial" panose="020B0604020202020204" pitchFamily="34" charset="0"/>
                <a:ea typeface="+mn-ea"/>
                <a:cs typeface="+mn-cs"/>
              </a:rPr>
              <a:t>干扰交换机实验，应该在交换机中停止运行</a:t>
            </a:r>
            <a:r>
              <a:rPr lang="en-US" altLang="zh-CN" sz="1200" kern="1200" dirty="0" smtClean="0">
                <a:solidFill>
                  <a:schemeClr val="tx1"/>
                </a:solidFill>
                <a:effectLst/>
                <a:latin typeface="Arial" panose="020B0604020202020204" pitchFamily="34" charset="0"/>
                <a:ea typeface="+mn-ea"/>
                <a:cs typeface="+mn-cs"/>
              </a:rPr>
              <a:t>CDP</a:t>
            </a:r>
            <a:r>
              <a:rPr lang="zh-CN" altLang="zh-CN" sz="1200" kern="1200" dirty="0" smtClean="0">
                <a:solidFill>
                  <a:schemeClr val="tx1"/>
                </a:solidFill>
                <a:effectLst/>
                <a:latin typeface="Arial" panose="020B0604020202020204" pitchFamily="34" charset="0"/>
                <a:ea typeface="+mn-ea"/>
                <a:cs typeface="+mn-cs"/>
              </a:rPr>
              <a:t>。，</a:t>
            </a:r>
            <a:r>
              <a:rPr lang="zh-CN" altLang="zh-CN" sz="1200" kern="1200" dirty="0">
                <a:solidFill>
                  <a:schemeClr val="tx1"/>
                </a:solidFill>
                <a:effectLst/>
                <a:latin typeface="Arial" panose="020B0604020202020204" pitchFamily="34" charset="0"/>
                <a:ea typeface="+mn-ea"/>
                <a:cs typeface="+mn-cs"/>
              </a:rPr>
              <a:t>该命令的作用是停止运行</a:t>
            </a:r>
            <a:r>
              <a:rPr lang="en-US" altLang="zh-CN" sz="1200" kern="1200" dirty="0">
                <a:solidFill>
                  <a:schemeClr val="tx1"/>
                </a:solidFill>
                <a:effectLst/>
                <a:latin typeface="Arial" panose="020B0604020202020204" pitchFamily="34" charset="0"/>
                <a:ea typeface="+mn-ea"/>
                <a:cs typeface="+mn-cs"/>
              </a:rPr>
              <a:t>CDP</a:t>
            </a:r>
            <a:r>
              <a:rPr lang="zh-CN" altLang="zh-CN" sz="1200" kern="1200" dirty="0" smtClean="0">
                <a:solidFill>
                  <a:schemeClr val="tx1"/>
                </a:solidFill>
                <a:effectLst/>
                <a:latin typeface="Arial" panose="020B0604020202020204" pitchFamily="34" charset="0"/>
                <a:ea typeface="+mn-ea"/>
                <a:cs typeface="+mn-cs"/>
              </a:rPr>
              <a:t>。</a:t>
            </a:r>
            <a:endParaRPr lang="en-US" altLang="zh-CN" sz="1200" kern="1200" dirty="0" smtClean="0">
              <a:solidFill>
                <a:schemeClr val="tx1"/>
              </a:solidFill>
              <a:effectLst/>
              <a:latin typeface="Arial" panose="020B0604020202020204" pitchFamily="34" charset="0"/>
              <a:ea typeface="+mn-ea"/>
              <a:cs typeface="+mn-cs"/>
            </a:endParaRPr>
          </a:p>
          <a:p>
            <a:r>
              <a:rPr lang="zh-CN" altLang="en-US" sz="1200" kern="1200" dirty="0" smtClean="0">
                <a:solidFill>
                  <a:schemeClr val="tx1"/>
                </a:solidFill>
                <a:effectLst/>
                <a:latin typeface="Arial" panose="020B0604020202020204" pitchFamily="34" charset="0"/>
                <a:ea typeface="+mn-ea"/>
                <a:cs typeface="+mn-cs"/>
              </a:rPr>
              <a:t>下面我们进入</a:t>
            </a:r>
            <a:r>
              <a:rPr lang="en-US" altLang="zh-CN" sz="1200" kern="1200" dirty="0" smtClean="0">
                <a:solidFill>
                  <a:schemeClr val="tx1"/>
                </a:solidFill>
                <a:effectLst/>
                <a:latin typeface="Arial" panose="020B0604020202020204" pitchFamily="34" charset="0"/>
                <a:ea typeface="+mn-ea"/>
                <a:cs typeface="+mn-cs"/>
              </a:rPr>
              <a:t>PT</a:t>
            </a:r>
            <a:r>
              <a:rPr lang="zh-CN" altLang="en-US" sz="1200" kern="1200" dirty="0" smtClean="0">
                <a:solidFill>
                  <a:schemeClr val="tx1"/>
                </a:solidFill>
                <a:effectLst/>
                <a:latin typeface="Arial" panose="020B0604020202020204" pitchFamily="34" charset="0"/>
                <a:ea typeface="+mn-ea"/>
                <a:cs typeface="+mn-cs"/>
              </a:rPr>
              <a:t>软件开始这个实验。</a:t>
            </a:r>
            <a:endParaRPr lang="zh-CN" altLang="zh-CN" sz="1200" kern="1200" dirty="0">
              <a:solidFill>
                <a:schemeClr val="tx1"/>
              </a:solidFill>
              <a:effectLst/>
              <a:latin typeface="Arial" panose="020B0604020202020204" pitchFamily="34" charset="0"/>
              <a:ea typeface="+mn-ea"/>
              <a:cs typeface="+mn-cs"/>
            </a:endParaRPr>
          </a:p>
        </p:txBody>
      </p:sp>
      <p:sp>
        <p:nvSpPr>
          <p:cNvPr id="4" name="日期占位符 3"/>
          <p:cNvSpPr>
            <a:spLocks noGrp="1"/>
          </p:cNvSpPr>
          <p:nvPr>
            <p:ph type="dt" idx="10"/>
          </p:nvPr>
        </p:nvSpPr>
        <p:spPr/>
        <p:txBody>
          <a:bodyPr/>
          <a:lstStyle/>
          <a:p>
            <a:fld id="{1A55E3D6-841C-4C10-9B47-672A110B73E8}" type="datetime1">
              <a:rPr lang="zh-CN" altLang="en-US" smtClean="0"/>
              <a:t>2018/10/16</a:t>
            </a:fld>
            <a:endParaRPr lang="zh-CN" altLang="en-US" sz="1200"/>
          </a:p>
        </p:txBody>
      </p:sp>
      <p:sp>
        <p:nvSpPr>
          <p:cNvPr id="5" name="灯片编号占位符 4"/>
          <p:cNvSpPr>
            <a:spLocks noGrp="1"/>
          </p:cNvSpPr>
          <p:nvPr>
            <p:ph type="sldNum" sz="quarter" idx="11"/>
          </p:nvPr>
        </p:nvSpPr>
        <p:spPr/>
        <p:txBody>
          <a:bodyPr/>
          <a:lstStyle/>
          <a:p>
            <a:fld id="{AC525732-FB2C-4B2B-8A34-97450300350B}" type="slidenum">
              <a:rPr lang="zh-CN" altLang="en-US" smtClean="0"/>
              <a:t>11</a:t>
            </a:fld>
            <a:endParaRPr lang="zh-CN" altLang="en-US" sz="12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zh-CN" sz="1200" kern="1200" dirty="0">
              <a:solidFill>
                <a:schemeClr val="tx1"/>
              </a:solidFill>
              <a:effectLst/>
              <a:latin typeface="Arial" panose="020B0604020202020204" pitchFamily="34" charset="0"/>
              <a:ea typeface="+mn-ea"/>
              <a:cs typeface="+mn-cs"/>
            </a:endParaRPr>
          </a:p>
        </p:txBody>
      </p:sp>
      <p:sp>
        <p:nvSpPr>
          <p:cNvPr id="4" name="日期占位符 3"/>
          <p:cNvSpPr>
            <a:spLocks noGrp="1"/>
          </p:cNvSpPr>
          <p:nvPr>
            <p:ph type="dt" idx="10"/>
          </p:nvPr>
        </p:nvSpPr>
        <p:spPr/>
        <p:txBody>
          <a:bodyPr/>
          <a:lstStyle/>
          <a:p>
            <a:fld id="{1A55E3D6-841C-4C10-9B47-672A110B73E8}" type="datetime1">
              <a:rPr lang="zh-CN" altLang="en-US" smtClean="0"/>
              <a:t>2018/10/16</a:t>
            </a:fld>
            <a:endParaRPr lang="zh-CN" altLang="en-US" sz="1200"/>
          </a:p>
        </p:txBody>
      </p:sp>
      <p:sp>
        <p:nvSpPr>
          <p:cNvPr id="5" name="灯片编号占位符 4"/>
          <p:cNvSpPr>
            <a:spLocks noGrp="1"/>
          </p:cNvSpPr>
          <p:nvPr>
            <p:ph type="sldNum" sz="quarter" idx="11"/>
          </p:nvPr>
        </p:nvSpPr>
        <p:spPr/>
        <p:txBody>
          <a:bodyPr/>
          <a:lstStyle/>
          <a:p>
            <a:fld id="{AC525732-FB2C-4B2B-8A34-97450300350B}" type="slidenum">
              <a:rPr lang="zh-CN" altLang="en-US" smtClean="0"/>
              <a:t>12</a:t>
            </a:fld>
            <a:endParaRPr lang="zh-CN" altLang="en-US" sz="120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043755" y="1347665"/>
            <a:ext cx="6408446" cy="720050"/>
          </a:xfrm>
          <a:prstGeom prst="rect">
            <a:avLst/>
          </a:prstGeom>
        </p:spPr>
        <p:txBody>
          <a:bodyPr/>
          <a:lstStyle>
            <a:lvl1pPr marL="0" indent="0" algn="ctr">
              <a:defRPr sz="4000" b="0">
                <a:solidFill>
                  <a:srgbClr val="C00000"/>
                </a:solidFill>
                <a:latin typeface="方正特雅宋_GBK" pitchFamily="2" charset="-122"/>
                <a:ea typeface="方正特雅宋_GBK" pitchFamily="2" charset="-122"/>
              </a:defRPr>
            </a:lvl1pPr>
          </a:lstStyle>
          <a:p>
            <a:r>
              <a:rPr lang="zh-CN" altLang="en-US" dirty="0"/>
              <a:t>单击此处编辑母版标题样式</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Picture 3"/>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0" y="0"/>
            <a:ext cx="9143999" cy="5143500"/>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a:xfrm>
            <a:off x="671195" y="176920"/>
            <a:ext cx="4908875" cy="432030"/>
          </a:xfrm>
          <a:prstGeom prst="rect">
            <a:avLst/>
          </a:prstGeom>
        </p:spPr>
        <p:txBody>
          <a:bodyPr/>
          <a:lstStyle/>
          <a:p>
            <a:r>
              <a:rPr lang="zh-CN" altLang="en-US" dirty="0"/>
              <a:t>单击此处编辑母版标题样式</a:t>
            </a:r>
          </a:p>
        </p:txBody>
      </p:sp>
      <p:sp>
        <p:nvSpPr>
          <p:cNvPr id="3" name="内容占位符 2"/>
          <p:cNvSpPr>
            <a:spLocks noGrp="1"/>
          </p:cNvSpPr>
          <p:nvPr>
            <p:ph idx="1"/>
          </p:nvPr>
        </p:nvSpPr>
        <p:spPr>
          <a:xfrm>
            <a:off x="467715" y="1059645"/>
            <a:ext cx="8229600" cy="3428365"/>
          </a:xfrm>
          <a:prstGeom prst="rect">
            <a:avLst/>
          </a:prstGeom>
        </p:spPr>
        <p:txBody>
          <a:bodyPr/>
          <a:lstStyle>
            <a:lvl1pPr>
              <a:defRPr sz="2000" b="1">
                <a:latin typeface="微软雅黑" panose="020B0503020204020204" pitchFamily="34" charset="-122"/>
                <a:ea typeface="微软雅黑" panose="020B0503020204020204" pitchFamily="34" charset="-122"/>
              </a:defRPr>
            </a:lvl1pPr>
            <a:lvl2pPr>
              <a:defRPr sz="1800" b="1">
                <a:latin typeface="微软雅黑" panose="020B0503020204020204" pitchFamily="34" charset="-122"/>
                <a:ea typeface="微软雅黑" panose="020B0503020204020204" pitchFamily="34" charset="-122"/>
              </a:defRPr>
            </a:lvl2pPr>
            <a:lvl3pPr>
              <a:defRPr sz="1600" b="1">
                <a:latin typeface="微软雅黑" panose="020B0503020204020204" pitchFamily="34" charset="-122"/>
                <a:ea typeface="微软雅黑" panose="020B0503020204020204" pitchFamily="34" charset="-122"/>
              </a:defRPr>
            </a:lvl3pPr>
            <a:lvl4pPr>
              <a:defRPr sz="1400" b="1">
                <a:latin typeface="微软雅黑" panose="020B0503020204020204" pitchFamily="34" charset="-122"/>
                <a:ea typeface="微软雅黑" panose="020B0503020204020204" pitchFamily="34" charset="-122"/>
              </a:defRPr>
            </a:lvl4pPr>
            <a:lvl5pPr>
              <a:defRPr sz="1400" b="1">
                <a:latin typeface="微软雅黑" panose="020B0503020204020204" pitchFamily="34" charset="-122"/>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_内容空白">
    <p:spTree>
      <p:nvGrpSpPr>
        <p:cNvPr id="1" name=""/>
        <p:cNvGrpSpPr/>
        <p:nvPr/>
      </p:nvGrpSpPr>
      <p:grpSpPr>
        <a:xfrm>
          <a:off x="0" y="0"/>
          <a:ext cx="0" cy="0"/>
          <a:chOff x="0" y="0"/>
          <a:chExt cx="0" cy="0"/>
        </a:xfrm>
      </p:grpSpPr>
      <p:sp>
        <p:nvSpPr>
          <p:cNvPr id="4" name="标题 1"/>
          <p:cNvSpPr>
            <a:spLocks noGrp="1"/>
          </p:cNvSpPr>
          <p:nvPr>
            <p:ph type="title"/>
          </p:nvPr>
        </p:nvSpPr>
        <p:spPr>
          <a:xfrm>
            <a:off x="663576" y="146440"/>
            <a:ext cx="4556470" cy="432030"/>
          </a:xfrm>
          <a:prstGeom prst="rect">
            <a:avLst/>
          </a:prstGeom>
        </p:spPr>
        <p:txBody>
          <a:bodyPr/>
          <a:lstStyle/>
          <a:p>
            <a:r>
              <a:rPr lang="zh-CN" altLang="en-US" dirty="0"/>
              <a:t>单击此处编辑母版标题样式</a:t>
            </a:r>
          </a:p>
        </p:txBody>
      </p:sp>
      <p:grpSp>
        <p:nvGrpSpPr>
          <p:cNvPr id="7" name="组合 5"/>
          <p:cNvGrpSpPr/>
          <p:nvPr userDrawn="1"/>
        </p:nvGrpSpPr>
        <p:grpSpPr bwMode="auto">
          <a:xfrm>
            <a:off x="149225" y="176212"/>
            <a:ext cx="514350" cy="423863"/>
            <a:chOff x="0" y="0"/>
            <a:chExt cx="873621" cy="720080"/>
          </a:xfrm>
        </p:grpSpPr>
        <p:sp>
          <p:nvSpPr>
            <p:cNvPr id="8" name="燕尾形 6"/>
            <p:cNvSpPr>
              <a:spLocks noChangeArrowheads="1"/>
            </p:cNvSpPr>
            <p:nvPr/>
          </p:nvSpPr>
          <p:spPr bwMode="auto">
            <a:xfrm>
              <a:off x="0" y="0"/>
              <a:ext cx="513581" cy="720080"/>
            </a:xfrm>
            <a:prstGeom prst="chevron">
              <a:avLst>
                <a:gd name="adj" fmla="val 50000"/>
              </a:avLst>
            </a:prstGeom>
            <a:solidFill>
              <a:srgbClr val="FF620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C000"/>
                </a:solidFill>
                <a:latin typeface="宋体" panose="02010600030101010101" pitchFamily="2" charset="-122"/>
                <a:sym typeface="宋体" panose="02010600030101010101" pitchFamily="2" charset="-122"/>
              </a:endParaRPr>
            </a:p>
          </p:txBody>
        </p:sp>
        <p:sp>
          <p:nvSpPr>
            <p:cNvPr id="9" name="燕尾形 7"/>
            <p:cNvSpPr>
              <a:spLocks noChangeArrowheads="1"/>
            </p:cNvSpPr>
            <p:nvPr/>
          </p:nvSpPr>
          <p:spPr bwMode="auto">
            <a:xfrm>
              <a:off x="360040" y="0"/>
              <a:ext cx="513581" cy="720080"/>
            </a:xfrm>
            <a:prstGeom prst="chevron">
              <a:avLst>
                <a:gd name="adj" fmla="val 50000"/>
              </a:avLst>
            </a:prstGeom>
            <a:solidFill>
              <a:srgbClr val="FF620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C000"/>
                </a:solidFill>
                <a:latin typeface="宋体" panose="02010600030101010101" pitchFamily="2" charset="-122"/>
                <a:sym typeface="宋体" panose="02010600030101010101" pitchFamily="2" charset="-122"/>
              </a:endParaRPr>
            </a:p>
          </p:txBody>
        </p:sp>
      </p:grpSp>
      <p:sp>
        <p:nvSpPr>
          <p:cNvPr id="10" name="直接连接符 4"/>
          <p:cNvSpPr>
            <a:spLocks noChangeShapeType="1"/>
          </p:cNvSpPr>
          <p:nvPr userDrawn="1"/>
        </p:nvSpPr>
        <p:spPr bwMode="auto">
          <a:xfrm>
            <a:off x="161925" y="627064"/>
            <a:ext cx="4986115" cy="0"/>
          </a:xfrm>
          <a:prstGeom prst="line">
            <a:avLst/>
          </a:prstGeom>
          <a:noFill/>
          <a:ln w="19050" cap="flat" cmpd="sng">
            <a:solidFill>
              <a:srgbClr val="E3E3E3"/>
            </a:solidFill>
            <a:miter lim="800000"/>
          </a:ln>
          <a:extLst>
            <a:ext uri="{909E8E84-426E-40DD-AFC4-6F175D3DCCD1}">
              <a14:hiddenFill xmlns:a14="http://schemas.microsoft.com/office/drawing/2010/main">
                <a:noFill/>
              </a14:hiddenFill>
            </a:ext>
          </a:extLst>
        </p:spPr>
        <p:txBody>
          <a:bodyPr/>
          <a:lstStyle/>
          <a:p>
            <a:endParaRPr lang="zh-CN" altLang="en-US">
              <a:solidFill>
                <a:srgbClr val="000000"/>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marL="914400" indent="-914400" algn="l" rtl="0" fontAlgn="base">
        <a:spcBef>
          <a:spcPct val="0"/>
        </a:spcBef>
        <a:spcAft>
          <a:spcPct val="0"/>
        </a:spcAft>
        <a:defRPr sz="2400" b="1">
          <a:solidFill>
            <a:schemeClr val="tx1"/>
          </a:solidFill>
          <a:latin typeface="微软雅黑" panose="020B0503020204020204" pitchFamily="34" charset="-122"/>
          <a:ea typeface="微软雅黑" panose="020B0503020204020204" pitchFamily="34" charset="-122"/>
          <a:cs typeface="+mj-cs"/>
          <a:sym typeface="Calibri" panose="020F0502020204030204" pitchFamily="34" charset="0"/>
        </a:defRPr>
      </a:lvl1pPr>
      <a:lvl2pPr marL="914400" indent="-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914400" indent="-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914400" indent="-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914400" indent="-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1371600" indent="-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1828800" indent="-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2286000" indent="-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2743200" indent="-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9pPr>
    </p:titleStyle>
    <p:bodyStyle>
      <a:lvl1pPr marL="342900" indent="-342900" algn="l" rtl="0" fontAlgn="base">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pitchFamily="34" charset="0"/>
        </a:defRPr>
      </a:lvl1pPr>
      <a:lvl2pPr marL="742950" indent="-285750" algn="l" rtl="0" fontAlgn="base">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pitchFamily="34" charset="0"/>
        </a:defRPr>
      </a:lvl2pPr>
      <a:lvl3pPr marL="1143000" indent="-228600" algn="l" rtl="0" fontAlgn="base">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3pPr>
      <a:lvl4pPr marL="16002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4pPr>
      <a:lvl5pPr marL="20574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5pPr>
      <a:lvl6pPr marL="25146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6pPr>
      <a:lvl7pPr marL="29718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7pPr>
      <a:lvl8pPr marL="34290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8pPr>
      <a:lvl9pPr marL="38862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5.wmf"/><Relationship Id="rId4" Type="http://schemas.openxmlformats.org/officeDocument/2006/relationships/image" Target="../media/image4.wmf"/></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wmf"/></Relationships>
</file>

<file path=ppt/slides/_rels/slide4.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5.wmf"/></Relationships>
</file>

<file path=ppt/slides/_rels/slide5.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wmf"/></Relationships>
</file>

<file path=ppt/slides/_rels/slide6.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image" Target="../media/image4.w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5.wmf"/></Relationships>
</file>

<file path=ppt/slides/_rels/slide8.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image" Target="../media/image4.w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5" name="Picture 69"/>
          <p:cNvPicPr>
            <a:picLocks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355985" y="4348911"/>
            <a:ext cx="393690" cy="356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ctrTitle"/>
          </p:nvPr>
        </p:nvSpPr>
        <p:spPr>
          <a:xfrm>
            <a:off x="1069269" y="1275660"/>
            <a:ext cx="6408446" cy="864060"/>
          </a:xfrm>
        </p:spPr>
        <p:txBody>
          <a:bodyPr/>
          <a:lstStyle/>
          <a:p>
            <a:r>
              <a:rPr lang="zh-CN" altLang="en-US" sz="5400" dirty="0">
                <a:latin typeface="方正特雅宋简" pitchFamily="2" charset="-122"/>
                <a:ea typeface="方正特雅宋简" pitchFamily="2" charset="-122"/>
              </a:rPr>
              <a:t>单交换机实验</a:t>
            </a:r>
            <a:endParaRPr lang="zh-CN" altLang="zh-CN" sz="5400" dirty="0">
              <a:latin typeface="方正特雅宋简" pitchFamily="2" charset="-122"/>
              <a:ea typeface="方正特雅宋简" pitchFamily="2" charset="-122"/>
            </a:endParaRPr>
          </a:p>
        </p:txBody>
      </p:sp>
      <p:pic>
        <p:nvPicPr>
          <p:cNvPr id="9" name="Picture 69"/>
          <p:cNvPicPr>
            <a:picLocks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97796" y="4362344"/>
            <a:ext cx="393690" cy="356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1" name="AutoShape 65"/>
          <p:cNvCxnSpPr>
            <a:cxnSpLocks noChangeShapeType="1"/>
            <a:stCxn id="20" idx="0"/>
            <a:endCxn id="9" idx="0"/>
          </p:cNvCxnSpPr>
          <p:nvPr/>
        </p:nvCxnSpPr>
        <p:spPr bwMode="auto">
          <a:xfrm flipH="1">
            <a:off x="5794641" y="3411743"/>
            <a:ext cx="785205" cy="950601"/>
          </a:xfrm>
          <a:prstGeom prst="straightConnector1">
            <a:avLst/>
          </a:prstGeom>
          <a:ln/>
          <a:extLst/>
        </p:spPr>
        <p:style>
          <a:lnRef idx="2">
            <a:schemeClr val="accent3"/>
          </a:lnRef>
          <a:fillRef idx="0">
            <a:schemeClr val="accent3"/>
          </a:fillRef>
          <a:effectRef idx="1">
            <a:schemeClr val="accent3"/>
          </a:effectRef>
          <a:fontRef idx="minor">
            <a:schemeClr val="tx1"/>
          </a:fontRef>
        </p:style>
      </p:cxnSp>
      <p:pic>
        <p:nvPicPr>
          <p:cNvPr id="13" name="Picture 69"/>
          <p:cNvPicPr>
            <a:picLocks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30162" y="4348911"/>
            <a:ext cx="394214" cy="356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8" name="AutoShape 65"/>
          <p:cNvCxnSpPr>
            <a:cxnSpLocks noChangeShapeType="1"/>
            <a:stCxn id="20" idx="0"/>
            <a:endCxn id="13" idx="0"/>
          </p:cNvCxnSpPr>
          <p:nvPr/>
        </p:nvCxnSpPr>
        <p:spPr bwMode="auto">
          <a:xfrm>
            <a:off x="6579846" y="3411743"/>
            <a:ext cx="547423" cy="937168"/>
          </a:xfrm>
          <a:prstGeom prst="straightConnector1">
            <a:avLst/>
          </a:prstGeom>
          <a:ln/>
          <a:extLst/>
        </p:spPr>
        <p:style>
          <a:lnRef idx="2">
            <a:schemeClr val="accent3"/>
          </a:lnRef>
          <a:fillRef idx="0">
            <a:schemeClr val="accent3"/>
          </a:fillRef>
          <a:effectRef idx="1">
            <a:schemeClr val="accent3"/>
          </a:effectRef>
          <a:fontRef idx="minor">
            <a:schemeClr val="tx1"/>
          </a:fontRef>
        </p:style>
      </p:cxnSp>
      <p:cxnSp>
        <p:nvCxnSpPr>
          <p:cNvPr id="19" name="AutoShape 65"/>
          <p:cNvCxnSpPr>
            <a:cxnSpLocks noChangeShapeType="1"/>
            <a:stCxn id="20" idx="0"/>
            <a:endCxn id="16" idx="0"/>
          </p:cNvCxnSpPr>
          <p:nvPr/>
        </p:nvCxnSpPr>
        <p:spPr bwMode="auto">
          <a:xfrm>
            <a:off x="6579846" y="3411743"/>
            <a:ext cx="1630561" cy="925181"/>
          </a:xfrm>
          <a:prstGeom prst="straightConnector1">
            <a:avLst/>
          </a:prstGeom>
          <a:ln/>
          <a:extLst/>
        </p:spPr>
        <p:style>
          <a:lnRef idx="2">
            <a:schemeClr val="accent3"/>
          </a:lnRef>
          <a:fillRef idx="0">
            <a:schemeClr val="accent3"/>
          </a:fillRef>
          <a:effectRef idx="1">
            <a:schemeClr val="accent3"/>
          </a:effectRef>
          <a:fontRef idx="minor">
            <a:schemeClr val="tx1"/>
          </a:fontRef>
        </p:style>
      </p:cxnSp>
      <p:pic>
        <p:nvPicPr>
          <p:cNvPr id="16" name="Picture 69"/>
          <p:cNvPicPr>
            <a:picLocks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13300" y="4336924"/>
            <a:ext cx="394214" cy="356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AutoShape 65"/>
          <p:cNvCxnSpPr>
            <a:cxnSpLocks noChangeShapeType="1"/>
            <a:stCxn id="20" idx="0"/>
            <a:endCxn id="5" idx="0"/>
          </p:cNvCxnSpPr>
          <p:nvPr/>
        </p:nvCxnSpPr>
        <p:spPr bwMode="auto">
          <a:xfrm flipH="1">
            <a:off x="4552830" y="3411743"/>
            <a:ext cx="2027016" cy="937168"/>
          </a:xfrm>
          <a:prstGeom prst="straightConnector1">
            <a:avLst/>
          </a:prstGeom>
          <a:ln/>
          <a:extLst/>
        </p:spPr>
        <p:style>
          <a:lnRef idx="2">
            <a:schemeClr val="accent3"/>
          </a:lnRef>
          <a:fillRef idx="0">
            <a:schemeClr val="accent3"/>
          </a:fillRef>
          <a:effectRef idx="1">
            <a:schemeClr val="accent3"/>
          </a:effectRef>
          <a:fontRef idx="minor">
            <a:schemeClr val="tx1"/>
          </a:fontRef>
        </p:style>
      </p:cxnSp>
      <p:pic>
        <p:nvPicPr>
          <p:cNvPr id="20" name="Picture 7"/>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81385" y="3411743"/>
            <a:ext cx="1396922" cy="41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2"/>
          <p:cNvSpPr txBox="1"/>
          <p:nvPr/>
        </p:nvSpPr>
        <p:spPr>
          <a:xfrm>
            <a:off x="683730" y="3411743"/>
            <a:ext cx="3518912" cy="965842"/>
          </a:xfrm>
          <a:prstGeom prst="rect">
            <a:avLst/>
          </a:prstGeom>
          <a:noFill/>
        </p:spPr>
        <p:txBody>
          <a:bodyPr wrap="none" rtlCol="0">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a:lnSpc>
                <a:spcPct val="150000"/>
              </a:lnSpc>
            </a:pPr>
            <a:r>
              <a:rPr lang="zh-CN" altLang="en-US" sz="2000" dirty="0" smtClean="0">
                <a:solidFill>
                  <a:schemeClr val="bg1"/>
                </a:solidFill>
                <a:effectLst>
                  <a:outerShdw blurRad="38100" dist="38100" dir="2700000" algn="tl">
                    <a:srgbClr val="000000">
                      <a:alpha val="43137"/>
                    </a:srgbClr>
                  </a:outerShdw>
                </a:effectLst>
                <a:latin typeface="方正大黑简体" pitchFamily="2" charset="-122"/>
                <a:ea typeface="方正大黑简体" pitchFamily="2" charset="-122"/>
              </a:rPr>
              <a:t>主讲   俞海英 教授</a:t>
            </a:r>
            <a:endParaRPr lang="en-US" altLang="zh-CN" sz="2000" dirty="0" smtClean="0">
              <a:solidFill>
                <a:schemeClr val="bg1"/>
              </a:solidFill>
              <a:effectLst>
                <a:outerShdw blurRad="38100" dist="38100" dir="2700000" algn="tl">
                  <a:srgbClr val="000000">
                    <a:alpha val="43137"/>
                  </a:srgbClr>
                </a:outerShdw>
              </a:effectLst>
              <a:latin typeface="方正大黑简体" pitchFamily="2" charset="-122"/>
              <a:ea typeface="方正大黑简体" pitchFamily="2" charset="-122"/>
            </a:endParaRPr>
          </a:p>
          <a:p>
            <a:pPr algn="ctr">
              <a:lnSpc>
                <a:spcPct val="150000"/>
              </a:lnSpc>
            </a:pPr>
            <a:r>
              <a:rPr lang="zh-CN" altLang="en-US" sz="2000" dirty="0" smtClean="0">
                <a:solidFill>
                  <a:schemeClr val="bg1"/>
                </a:solidFill>
                <a:effectLst>
                  <a:outerShdw blurRad="38100" dist="38100" dir="2700000" algn="tl">
                    <a:srgbClr val="000000">
                      <a:alpha val="43137"/>
                    </a:srgbClr>
                  </a:outerShdw>
                </a:effectLst>
                <a:latin typeface="方正大黑简体" pitchFamily="2" charset="-122"/>
                <a:ea typeface="方正大黑简体" pitchFamily="2" charset="-122"/>
              </a:rPr>
              <a:t>中国人民解放军陆军工程大学</a:t>
            </a:r>
            <a:endParaRPr lang="zh-CN" altLang="en-US" sz="2000" dirty="0">
              <a:solidFill>
                <a:schemeClr val="bg1"/>
              </a:solidFill>
              <a:effectLst>
                <a:outerShdw blurRad="38100" dist="38100" dir="2700000" algn="tl">
                  <a:srgbClr val="000000">
                    <a:alpha val="43137"/>
                  </a:srgbClr>
                </a:outerShdw>
              </a:effectLst>
              <a:latin typeface="方正大黑简体" pitchFamily="2" charset="-122"/>
              <a:ea typeface="方正大黑简体" pitchFamily="2" charset="-122"/>
            </a:endParaRPr>
          </a:p>
        </p:txBody>
      </p:sp>
    </p:spTree>
  </p:cSld>
  <p:clrMapOvr>
    <a:masterClrMapping/>
  </p:clrMapOvr>
  <p:transition spd="slow"/>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关键命令说明</a:t>
            </a:r>
            <a:endParaRPr lang="zh-CN" altLang="en-US" dirty="0"/>
          </a:p>
        </p:txBody>
      </p:sp>
      <p:sp>
        <p:nvSpPr>
          <p:cNvPr id="3" name="内容占位符 2"/>
          <p:cNvSpPr>
            <a:spLocks noGrp="1"/>
          </p:cNvSpPr>
          <p:nvPr>
            <p:ph idx="1"/>
          </p:nvPr>
        </p:nvSpPr>
        <p:spPr>
          <a:xfrm>
            <a:off x="467715" y="843630"/>
            <a:ext cx="8352580" cy="3428365"/>
          </a:xfrm>
        </p:spPr>
        <p:txBody>
          <a:bodyPr/>
          <a:lstStyle/>
          <a:p>
            <a:pPr marL="0" indent="0">
              <a:lnSpc>
                <a:spcPts val="3800"/>
              </a:lnSpc>
              <a:spcBef>
                <a:spcPts val="0"/>
              </a:spcBef>
              <a:buNone/>
            </a:pPr>
            <a:r>
              <a:rPr lang="en-US" altLang="zh-CN" kern="1200" dirty="0"/>
              <a:t>1</a:t>
            </a:r>
            <a:r>
              <a:rPr lang="zh-CN" altLang="en-US" kern="1200" dirty="0"/>
              <a:t>．清除</a:t>
            </a:r>
            <a:r>
              <a:rPr lang="en-US" altLang="zh-CN" kern="1200" dirty="0"/>
              <a:t>MAC</a:t>
            </a:r>
            <a:r>
              <a:rPr lang="zh-CN" altLang="en-US" kern="1200" dirty="0"/>
              <a:t>表</a:t>
            </a:r>
          </a:p>
          <a:p>
            <a:pPr marL="0" indent="0">
              <a:lnSpc>
                <a:spcPts val="3800"/>
              </a:lnSpc>
              <a:spcBef>
                <a:spcPts val="0"/>
              </a:spcBef>
              <a:buFont typeface="Wingdings" pitchFamily="2" charset="2"/>
              <a:buChar char="Ø"/>
              <a:tabLst>
                <a:tab pos="0" algn="l"/>
              </a:tabLst>
            </a:pPr>
            <a:r>
              <a:rPr lang="en-US" altLang="zh-CN" kern="1200" dirty="0" smtClean="0">
                <a:solidFill>
                  <a:srgbClr val="FF0000"/>
                </a:solidFill>
              </a:rPr>
              <a:t>    </a:t>
            </a:r>
            <a:r>
              <a:rPr lang="en-US" altLang="zh-CN" kern="1200" dirty="0" err="1" smtClean="0">
                <a:solidFill>
                  <a:srgbClr val="C00000"/>
                </a:solidFill>
              </a:rPr>
              <a:t>Switch#</a:t>
            </a:r>
            <a:r>
              <a:rPr lang="en-US" altLang="zh-CN" kern="1200" dirty="0" err="1" smtClean="0"/>
              <a:t>clear</a:t>
            </a:r>
            <a:r>
              <a:rPr lang="en-US" altLang="zh-CN" kern="1200" dirty="0" smtClean="0"/>
              <a:t> </a:t>
            </a:r>
            <a:r>
              <a:rPr lang="en-US" altLang="zh-CN" kern="1200" dirty="0"/>
              <a:t>mac-address-table </a:t>
            </a:r>
          </a:p>
          <a:p>
            <a:pPr marL="269875" indent="-269875">
              <a:lnSpc>
                <a:spcPts val="3800"/>
              </a:lnSpc>
              <a:spcBef>
                <a:spcPts val="0"/>
              </a:spcBef>
              <a:buNone/>
              <a:tabLst>
                <a:tab pos="269875" algn="l"/>
              </a:tabLst>
            </a:pPr>
            <a:r>
              <a:rPr lang="en-US" altLang="zh-CN" kern="1200" dirty="0" smtClean="0"/>
              <a:t>    clear </a:t>
            </a:r>
            <a:r>
              <a:rPr lang="en-US" altLang="zh-CN" kern="1200" dirty="0"/>
              <a:t>mac-address-table</a:t>
            </a:r>
            <a:r>
              <a:rPr lang="zh-CN" altLang="en-US" kern="1200" dirty="0"/>
              <a:t>是在特权模式下使用的命令，该命令的</a:t>
            </a:r>
            <a:r>
              <a:rPr lang="zh-CN" altLang="en-US" kern="1200" dirty="0" smtClean="0"/>
              <a:t>作    用</a:t>
            </a:r>
            <a:r>
              <a:rPr lang="zh-CN" altLang="en-US" kern="1200" dirty="0"/>
              <a:t>是清除交换机转发表（也称</a:t>
            </a:r>
            <a:r>
              <a:rPr lang="en-US" altLang="zh-CN" kern="1200" dirty="0"/>
              <a:t>MAC</a:t>
            </a:r>
            <a:r>
              <a:rPr lang="zh-CN" altLang="en-US" kern="1200" dirty="0"/>
              <a:t>表）中的动态转发项</a:t>
            </a:r>
            <a:r>
              <a:rPr lang="zh-CN" altLang="en-US" kern="1200" dirty="0" smtClean="0"/>
              <a:t>。</a:t>
            </a:r>
            <a:endParaRPr lang="en-US" altLang="zh-CN" kern="1200" dirty="0" smtClean="0"/>
          </a:p>
          <a:p>
            <a:pPr marL="0" indent="0">
              <a:lnSpc>
                <a:spcPts val="3800"/>
              </a:lnSpc>
              <a:spcBef>
                <a:spcPts val="0"/>
              </a:spcBef>
              <a:buFont typeface="Wingdings" pitchFamily="2" charset="2"/>
              <a:buChar char="Ø"/>
              <a:tabLst>
                <a:tab pos="93663" algn="l"/>
              </a:tabLst>
            </a:pPr>
            <a:r>
              <a:rPr lang="zh-CN" altLang="en-US" kern="1200" dirty="0" smtClean="0"/>
              <a:t>    </a:t>
            </a:r>
            <a:r>
              <a:rPr lang="zh-CN" altLang="en-US" kern="1200" dirty="0" smtClean="0">
                <a:solidFill>
                  <a:srgbClr val="C00000"/>
                </a:solidFill>
              </a:rPr>
              <a:t>为什么</a:t>
            </a:r>
            <a:r>
              <a:rPr lang="zh-CN" altLang="en-US" kern="1200" smtClean="0">
                <a:solidFill>
                  <a:srgbClr val="C00000"/>
                </a:solidFill>
              </a:rPr>
              <a:t>要清除</a:t>
            </a:r>
            <a:r>
              <a:rPr lang="en-US" altLang="zh-CN" kern="1200" smtClean="0">
                <a:solidFill>
                  <a:srgbClr val="C00000"/>
                </a:solidFill>
              </a:rPr>
              <a:t>MAC</a:t>
            </a:r>
            <a:r>
              <a:rPr lang="zh-CN" altLang="en-US" kern="1200" dirty="0" smtClean="0">
                <a:solidFill>
                  <a:srgbClr val="C00000"/>
                </a:solidFill>
              </a:rPr>
              <a:t>表呢？</a:t>
            </a:r>
            <a:endParaRPr lang="en-US" altLang="zh-CN" kern="1200" dirty="0" smtClean="0">
              <a:solidFill>
                <a:srgbClr val="C00000"/>
              </a:solidFill>
            </a:endParaRPr>
          </a:p>
          <a:p>
            <a:pPr marL="304800" indent="-304800">
              <a:lnSpc>
                <a:spcPts val="3800"/>
              </a:lnSpc>
              <a:spcBef>
                <a:spcPts val="0"/>
              </a:spcBef>
              <a:buNone/>
            </a:pPr>
            <a:r>
              <a:rPr lang="en-US" altLang="zh-CN" kern="1200" dirty="0"/>
              <a:t> </a:t>
            </a:r>
            <a:r>
              <a:rPr lang="en-US" altLang="zh-CN" kern="1200" dirty="0" smtClean="0"/>
              <a:t>   </a:t>
            </a:r>
            <a:r>
              <a:rPr lang="zh-CN" altLang="en-US" kern="1200" dirty="0" smtClean="0"/>
              <a:t>在终端之间</a:t>
            </a:r>
            <a:r>
              <a:rPr lang="zh-CN" altLang="zh-CN" dirty="0"/>
              <a:t>交换</a:t>
            </a:r>
            <a:r>
              <a:rPr lang="en-US" altLang="zh-CN" dirty="0"/>
              <a:t>ARP</a:t>
            </a:r>
            <a:r>
              <a:rPr lang="zh-CN" altLang="zh-CN" dirty="0" smtClean="0"/>
              <a:t>报文</a:t>
            </a:r>
            <a:r>
              <a:rPr lang="zh-CN" altLang="en-US" dirty="0" smtClean="0"/>
              <a:t>时，交换机中会产生转发项，这样会干扰我们的验证过程</a:t>
            </a:r>
            <a:r>
              <a:rPr lang="zh-CN" altLang="en-US" kern="1200" dirty="0"/>
              <a:t>。</a:t>
            </a:r>
            <a:r>
              <a:rPr lang="zh-CN" altLang="en-US" kern="1200" dirty="0" smtClean="0"/>
              <a:t>因此，完成</a:t>
            </a:r>
            <a:r>
              <a:rPr lang="en-US" altLang="zh-CN" kern="1200" dirty="0"/>
              <a:t>ARP</a:t>
            </a:r>
            <a:r>
              <a:rPr lang="zh-CN" altLang="en-US" kern="1200" dirty="0"/>
              <a:t>地址解析过程后，清空转</a:t>
            </a:r>
            <a:r>
              <a:rPr lang="zh-CN" altLang="en-US" kern="1200" dirty="0" smtClean="0"/>
              <a:t>发表，开始交换机实验。</a:t>
            </a:r>
            <a:endParaRPr lang="zh-CN" altLang="en-US" kern="1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left)">
                                      <p:cBhvr>
                                        <p:cTn id="12" dur="500"/>
                                        <p:tgtEl>
                                          <p:spTgt spid="3">
                                            <p:txEl>
                                              <p:pRg st="1" end="1"/>
                                            </p:txEl>
                                          </p:spTgt>
                                        </p:tgtEl>
                                      </p:cBhvr>
                                    </p:animEffect>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wipe(left)">
                                      <p:cBhvr>
                                        <p:cTn id="16" dur="500"/>
                                        <p:tgtEl>
                                          <p:spTgt spid="3">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wipe(left)">
                                      <p:cBhvr>
                                        <p:cTn id="21" dur="500"/>
                                        <p:tgtEl>
                                          <p:spTgt spid="3">
                                            <p:txEl>
                                              <p:pRg st="3" end="3"/>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wipe(left)">
                                      <p:cBhvr>
                                        <p:cTn id="26"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关键命令说明</a:t>
            </a:r>
            <a:endParaRPr lang="zh-CN" altLang="en-US" dirty="0"/>
          </a:p>
        </p:txBody>
      </p:sp>
      <p:sp>
        <p:nvSpPr>
          <p:cNvPr id="3" name="内容占位符 2"/>
          <p:cNvSpPr>
            <a:spLocks noGrp="1"/>
          </p:cNvSpPr>
          <p:nvPr>
            <p:ph idx="1"/>
          </p:nvPr>
        </p:nvSpPr>
        <p:spPr>
          <a:xfrm>
            <a:off x="467715" y="843631"/>
            <a:ext cx="8352580" cy="4032280"/>
          </a:xfrm>
        </p:spPr>
        <p:txBody>
          <a:bodyPr/>
          <a:lstStyle/>
          <a:p>
            <a:pPr marL="0" indent="0">
              <a:lnSpc>
                <a:spcPts val="3800"/>
              </a:lnSpc>
              <a:spcBef>
                <a:spcPts val="0"/>
              </a:spcBef>
              <a:buNone/>
            </a:pPr>
            <a:r>
              <a:rPr lang="en-US" altLang="zh-CN" kern="1200" dirty="0" smtClean="0"/>
              <a:t>2</a:t>
            </a:r>
            <a:r>
              <a:rPr lang="zh-CN" altLang="en-US" kern="1200" dirty="0"/>
              <a:t>．停止运行</a:t>
            </a:r>
            <a:r>
              <a:rPr lang="en-US" altLang="zh-CN" kern="1200" dirty="0"/>
              <a:t>CDP</a:t>
            </a:r>
          </a:p>
          <a:p>
            <a:pPr marL="0" indent="0">
              <a:lnSpc>
                <a:spcPts val="3800"/>
              </a:lnSpc>
              <a:spcBef>
                <a:spcPts val="0"/>
              </a:spcBef>
              <a:buFont typeface="Wingdings" pitchFamily="2" charset="2"/>
              <a:buChar char="Ø"/>
              <a:tabLst>
                <a:tab pos="0" algn="l"/>
              </a:tabLst>
            </a:pPr>
            <a:r>
              <a:rPr lang="en-US" altLang="zh-CN" kern="1200" dirty="0" smtClean="0">
                <a:solidFill>
                  <a:srgbClr val="FF0000"/>
                </a:solidFill>
              </a:rPr>
              <a:t>    </a:t>
            </a:r>
            <a:r>
              <a:rPr lang="en-US" altLang="zh-CN" kern="1200" dirty="0" smtClean="0">
                <a:solidFill>
                  <a:srgbClr val="C00000"/>
                </a:solidFill>
              </a:rPr>
              <a:t>Switch(</a:t>
            </a:r>
            <a:r>
              <a:rPr lang="en-US" altLang="zh-CN" kern="1200" dirty="0" err="1" smtClean="0">
                <a:solidFill>
                  <a:srgbClr val="C00000"/>
                </a:solidFill>
              </a:rPr>
              <a:t>config</a:t>
            </a:r>
            <a:r>
              <a:rPr lang="en-US" altLang="zh-CN" kern="1200" dirty="0">
                <a:solidFill>
                  <a:srgbClr val="C00000"/>
                </a:solidFill>
              </a:rPr>
              <a:t>)#</a:t>
            </a:r>
            <a:r>
              <a:rPr lang="en-US" altLang="zh-CN" kern="1200" dirty="0"/>
              <a:t>no </a:t>
            </a:r>
            <a:r>
              <a:rPr lang="en-US" altLang="zh-CN" kern="1200" dirty="0" err="1"/>
              <a:t>cdp</a:t>
            </a:r>
            <a:r>
              <a:rPr lang="en-US" altLang="zh-CN" kern="1200" dirty="0"/>
              <a:t> run</a:t>
            </a:r>
          </a:p>
          <a:p>
            <a:pPr marL="0" indent="0">
              <a:lnSpc>
                <a:spcPts val="3800"/>
              </a:lnSpc>
              <a:spcBef>
                <a:spcPts val="0"/>
              </a:spcBef>
              <a:buNone/>
            </a:pPr>
            <a:r>
              <a:rPr lang="en-US" altLang="zh-CN" kern="1200" dirty="0" smtClean="0"/>
              <a:t>    no </a:t>
            </a:r>
            <a:r>
              <a:rPr lang="en-US" altLang="zh-CN" kern="1200" dirty="0" err="1"/>
              <a:t>cdp</a:t>
            </a:r>
            <a:r>
              <a:rPr lang="en-US" altLang="zh-CN" kern="1200" dirty="0"/>
              <a:t> run</a:t>
            </a:r>
            <a:r>
              <a:rPr lang="zh-CN" altLang="en-US" kern="1200" dirty="0"/>
              <a:t>是全局模式下使用的命令，该命令的作用是停止运行</a:t>
            </a:r>
            <a:r>
              <a:rPr lang="en-US" altLang="zh-CN" kern="1200" dirty="0" smtClean="0"/>
              <a:t>CDP</a:t>
            </a:r>
          </a:p>
          <a:p>
            <a:pPr marL="0" indent="0">
              <a:lnSpc>
                <a:spcPts val="3800"/>
              </a:lnSpc>
              <a:spcBef>
                <a:spcPts val="0"/>
              </a:spcBef>
              <a:buFont typeface="Wingdings" pitchFamily="2" charset="2"/>
              <a:buChar char="Ø"/>
            </a:pPr>
            <a:r>
              <a:rPr lang="en-US" altLang="zh-CN" kern="1200" dirty="0"/>
              <a:t> </a:t>
            </a:r>
            <a:r>
              <a:rPr lang="en-US" altLang="zh-CN" kern="1200" dirty="0" smtClean="0"/>
              <a:t>   </a:t>
            </a:r>
            <a:r>
              <a:rPr lang="en-US" altLang="zh-CN" kern="1200" dirty="0" smtClean="0">
                <a:solidFill>
                  <a:srgbClr val="C00000"/>
                </a:solidFill>
              </a:rPr>
              <a:t>CDP</a:t>
            </a:r>
            <a:r>
              <a:rPr lang="zh-CN" altLang="en-US" kern="1200" dirty="0" smtClean="0">
                <a:solidFill>
                  <a:srgbClr val="C00000"/>
                </a:solidFill>
              </a:rPr>
              <a:t>是什么？为什么要停止运行</a:t>
            </a:r>
            <a:r>
              <a:rPr lang="en-US" altLang="zh-CN" kern="1200" dirty="0" smtClean="0">
                <a:solidFill>
                  <a:srgbClr val="C00000"/>
                </a:solidFill>
              </a:rPr>
              <a:t>CDP</a:t>
            </a:r>
            <a:r>
              <a:rPr lang="zh-CN" altLang="en-US" kern="1200" dirty="0" smtClean="0">
                <a:solidFill>
                  <a:srgbClr val="C00000"/>
                </a:solidFill>
              </a:rPr>
              <a:t>呢？</a:t>
            </a:r>
            <a:endParaRPr lang="en-US" altLang="zh-CN" kern="1200" dirty="0" smtClean="0">
              <a:solidFill>
                <a:srgbClr val="C00000"/>
              </a:solidFill>
            </a:endParaRPr>
          </a:p>
          <a:p>
            <a:pPr marL="612775">
              <a:lnSpc>
                <a:spcPts val="3800"/>
              </a:lnSpc>
              <a:spcBef>
                <a:spcPts val="0"/>
              </a:spcBef>
              <a:tabLst>
                <a:tab pos="269875" algn="l"/>
              </a:tabLst>
            </a:pPr>
            <a:r>
              <a:rPr lang="en-US" altLang="zh-CN" dirty="0" smtClean="0"/>
              <a:t>CDP</a:t>
            </a:r>
            <a:r>
              <a:rPr lang="zh-CN" altLang="en-US" dirty="0" smtClean="0"/>
              <a:t>：</a:t>
            </a:r>
            <a:r>
              <a:rPr lang="en-US" altLang="zh-CN" dirty="0"/>
              <a:t>Cisco Discovery Protocol</a:t>
            </a:r>
            <a:r>
              <a:rPr lang="zh-CN" altLang="zh-CN" dirty="0" smtClean="0"/>
              <a:t>（</a:t>
            </a:r>
            <a:r>
              <a:rPr lang="en-US" altLang="zh-CN" dirty="0"/>
              <a:t>Cisco</a:t>
            </a:r>
            <a:r>
              <a:rPr lang="zh-CN" altLang="zh-CN" dirty="0"/>
              <a:t>发现</a:t>
            </a:r>
            <a:r>
              <a:rPr lang="zh-CN" altLang="zh-CN" dirty="0" smtClean="0"/>
              <a:t>协议），</a:t>
            </a:r>
            <a:r>
              <a:rPr lang="en-US" altLang="zh-CN" dirty="0"/>
              <a:t>CDP</a:t>
            </a:r>
            <a:r>
              <a:rPr lang="zh-CN" altLang="zh-CN" dirty="0" smtClean="0"/>
              <a:t>能检测</a:t>
            </a:r>
            <a:r>
              <a:rPr lang="zh-CN" altLang="zh-CN" dirty="0"/>
              <a:t>到与交换机直接连接的设备，</a:t>
            </a:r>
            <a:r>
              <a:rPr lang="zh-CN" altLang="zh-CN" dirty="0" smtClean="0"/>
              <a:t>因此即使</a:t>
            </a:r>
            <a:r>
              <a:rPr lang="zh-CN" altLang="zh-CN" dirty="0"/>
              <a:t>终端不发送</a:t>
            </a:r>
            <a:r>
              <a:rPr lang="en-US" altLang="zh-CN" dirty="0"/>
              <a:t>MAC</a:t>
            </a:r>
            <a:r>
              <a:rPr lang="zh-CN" altLang="zh-CN" dirty="0"/>
              <a:t>帧，交换机也能检测到</a:t>
            </a:r>
            <a:r>
              <a:rPr lang="zh-CN" altLang="zh-CN" dirty="0" smtClean="0"/>
              <a:t>各端口</a:t>
            </a:r>
            <a:r>
              <a:rPr lang="zh-CN" altLang="zh-CN" dirty="0"/>
              <a:t>连接的终端，并在转发表中创建相应的转发项</a:t>
            </a:r>
            <a:r>
              <a:rPr lang="zh-CN" altLang="zh-CN" dirty="0" smtClean="0"/>
              <a:t>。</a:t>
            </a:r>
            <a:endParaRPr lang="en-US" altLang="zh-CN" dirty="0" smtClean="0"/>
          </a:p>
          <a:p>
            <a:pPr marL="612775">
              <a:lnSpc>
                <a:spcPts val="3800"/>
              </a:lnSpc>
              <a:spcBef>
                <a:spcPts val="0"/>
              </a:spcBef>
              <a:tabLst>
                <a:tab pos="269875" algn="l"/>
              </a:tabLst>
            </a:pPr>
            <a:r>
              <a:rPr lang="zh-CN" altLang="zh-CN" dirty="0" smtClean="0"/>
              <a:t>为了</a:t>
            </a:r>
            <a:r>
              <a:rPr lang="zh-CN" altLang="zh-CN" dirty="0"/>
              <a:t>防止</a:t>
            </a:r>
            <a:r>
              <a:rPr lang="en-US" altLang="zh-CN" dirty="0"/>
              <a:t>CDP</a:t>
            </a:r>
            <a:r>
              <a:rPr lang="zh-CN" altLang="zh-CN" dirty="0"/>
              <a:t>干扰交换机实验，应该在交换机中停止运行</a:t>
            </a:r>
            <a:r>
              <a:rPr lang="en-US" altLang="zh-CN" dirty="0"/>
              <a:t>CDP</a:t>
            </a:r>
            <a:r>
              <a:rPr lang="zh-CN" altLang="zh-CN" dirty="0"/>
              <a:t>。</a:t>
            </a:r>
            <a:endParaRPr lang="zh-CN" altLang="en-US" kern="1200" dirty="0">
              <a:solidFill>
                <a:srgbClr val="C00000"/>
              </a:solidFill>
            </a:endParaRPr>
          </a:p>
        </p:txBody>
      </p:sp>
    </p:spTree>
    <p:extLst>
      <p:ext uri="{BB962C8B-B14F-4D97-AF65-F5344CB8AC3E}">
        <p14:creationId xmlns:p14="http://schemas.microsoft.com/office/powerpoint/2010/main" val="1982567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wipe(left)">
                                      <p:cBhvr>
                                        <p:cTn id="11" dur="500"/>
                                        <p:tgtEl>
                                          <p:spTgt spid="3">
                                            <p:txEl>
                                              <p:pRg st="1" end="1"/>
                                            </p:txEl>
                                          </p:spTgt>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wipe(left)">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wipe(left)">
                                      <p:cBhvr>
                                        <p:cTn id="20" dur="500"/>
                                        <p:tgtEl>
                                          <p:spTgt spid="3">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wipe(left)">
                                      <p:cBhvr>
                                        <p:cTn id="25" dur="500"/>
                                        <p:tgtEl>
                                          <p:spTgt spid="3">
                                            <p:txEl>
                                              <p:pRg st="4" end="4"/>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3">
                                            <p:txEl>
                                              <p:pRg st="5" end="5"/>
                                            </p:txEl>
                                          </p:spTgt>
                                        </p:tgtEl>
                                        <p:attrNameLst>
                                          <p:attrName>style.visibility</p:attrName>
                                        </p:attrNameLst>
                                      </p:cBhvr>
                                      <p:to>
                                        <p:strVal val="visible"/>
                                      </p:to>
                                    </p:set>
                                    <p:animEffect transition="in" filter="wipe(left)">
                                      <p:cBhvr>
                                        <p:cTn id="30"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实验步骤</a:t>
            </a:r>
            <a:endParaRPr lang="zh-CN" altLang="en-US" dirty="0"/>
          </a:p>
        </p:txBody>
      </p:sp>
      <p:sp>
        <p:nvSpPr>
          <p:cNvPr id="3" name="内容占位符 2"/>
          <p:cNvSpPr>
            <a:spLocks noGrp="1"/>
          </p:cNvSpPr>
          <p:nvPr>
            <p:ph idx="1"/>
          </p:nvPr>
        </p:nvSpPr>
        <p:spPr/>
        <p:txBody>
          <a:bodyPr/>
          <a:lstStyle/>
          <a:p>
            <a:r>
              <a:rPr lang="zh-CN" altLang="en-US" dirty="0" smtClean="0"/>
              <a:t>请观看视频</a:t>
            </a:r>
            <a:endParaRPr lang="zh-CN" alt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92265" y="699620"/>
            <a:ext cx="7760060" cy="4522129"/>
          </a:xfrm>
          <a:prstGeom prst="rect">
            <a:avLst/>
          </a:prstGeom>
        </p:spPr>
      </p:pic>
      <p:sp>
        <p:nvSpPr>
          <p:cNvPr id="2" name="标题 1"/>
          <p:cNvSpPr>
            <a:spLocks noGrp="1"/>
          </p:cNvSpPr>
          <p:nvPr>
            <p:ph type="title"/>
          </p:nvPr>
        </p:nvSpPr>
        <p:spPr/>
        <p:txBody>
          <a:bodyPr/>
          <a:lstStyle/>
          <a:p>
            <a:r>
              <a:rPr lang="zh-CN" altLang="en-US" dirty="0"/>
              <a:t>学习内容</a:t>
            </a:r>
          </a:p>
        </p:txBody>
      </p:sp>
      <p:sp>
        <p:nvSpPr>
          <p:cNvPr id="3" name="内容占位符 2"/>
          <p:cNvSpPr>
            <a:spLocks noGrp="1"/>
          </p:cNvSpPr>
          <p:nvPr>
            <p:ph idx="1"/>
          </p:nvPr>
        </p:nvSpPr>
        <p:spPr>
          <a:xfrm>
            <a:off x="1924294" y="1007739"/>
            <a:ext cx="3744260" cy="2716092"/>
          </a:xfrm>
        </p:spPr>
        <p:txBody>
          <a:bodyPr/>
          <a:lstStyle/>
          <a:p>
            <a:pPr>
              <a:lnSpc>
                <a:spcPct val="150000"/>
              </a:lnSpc>
              <a:spcBef>
                <a:spcPts val="0"/>
              </a:spcBef>
              <a:buBlip>
                <a:blip r:embed="rId3"/>
              </a:buBlip>
            </a:pPr>
            <a:r>
              <a:rPr lang="zh-CN" altLang="en-US" kern="1200" dirty="0">
                <a:latin typeface="+mn-lt"/>
              </a:rPr>
              <a:t>实验内容</a:t>
            </a:r>
            <a:endParaRPr lang="en-US" altLang="zh-CN" kern="1200" dirty="0">
              <a:latin typeface="+mn-lt"/>
            </a:endParaRPr>
          </a:p>
          <a:p>
            <a:pPr>
              <a:lnSpc>
                <a:spcPct val="150000"/>
              </a:lnSpc>
              <a:spcBef>
                <a:spcPts val="0"/>
              </a:spcBef>
              <a:buBlip>
                <a:blip r:embed="rId3"/>
              </a:buBlip>
            </a:pPr>
            <a:r>
              <a:rPr lang="zh-CN" altLang="en-US" kern="1200" dirty="0">
                <a:latin typeface="+mn-lt"/>
              </a:rPr>
              <a:t>实验目的</a:t>
            </a:r>
            <a:endParaRPr lang="en-US" altLang="zh-CN" kern="1200" dirty="0">
              <a:latin typeface="+mn-lt"/>
            </a:endParaRPr>
          </a:p>
          <a:p>
            <a:pPr>
              <a:lnSpc>
                <a:spcPct val="150000"/>
              </a:lnSpc>
              <a:spcBef>
                <a:spcPts val="0"/>
              </a:spcBef>
              <a:buBlip>
                <a:blip r:embed="rId3"/>
              </a:buBlip>
            </a:pPr>
            <a:r>
              <a:rPr lang="zh-CN" altLang="en-US" kern="1200" dirty="0">
                <a:latin typeface="+mn-lt"/>
              </a:rPr>
              <a:t>实验原理</a:t>
            </a:r>
            <a:endParaRPr lang="en-US" altLang="zh-CN" kern="1200" dirty="0">
              <a:latin typeface="+mn-lt"/>
            </a:endParaRPr>
          </a:p>
          <a:p>
            <a:pPr>
              <a:lnSpc>
                <a:spcPct val="150000"/>
              </a:lnSpc>
              <a:spcBef>
                <a:spcPts val="0"/>
              </a:spcBef>
              <a:buBlip>
                <a:blip r:embed="rId3"/>
              </a:buBlip>
            </a:pPr>
            <a:r>
              <a:rPr lang="zh-CN" altLang="zh-CN" kern="1200" dirty="0">
                <a:latin typeface="+mn-lt"/>
              </a:rPr>
              <a:t>关键</a:t>
            </a:r>
            <a:r>
              <a:rPr lang="zh-CN" altLang="zh-CN" kern="1200" dirty="0" smtClean="0">
                <a:latin typeface="+mn-lt"/>
              </a:rPr>
              <a:t>命令</a:t>
            </a:r>
            <a:endParaRPr lang="en-US" altLang="zh-CN" kern="1200" dirty="0">
              <a:latin typeface="+mn-lt"/>
            </a:endParaRPr>
          </a:p>
          <a:p>
            <a:pPr>
              <a:lnSpc>
                <a:spcPct val="150000"/>
              </a:lnSpc>
              <a:spcBef>
                <a:spcPts val="0"/>
              </a:spcBef>
              <a:buBlip>
                <a:blip r:embed="rId3"/>
              </a:buBlip>
            </a:pPr>
            <a:r>
              <a:rPr lang="zh-CN" altLang="en-US" kern="1200" dirty="0">
                <a:latin typeface="+mn-lt"/>
              </a:rPr>
              <a:t>实验步骤</a:t>
            </a:r>
            <a:endParaRPr lang="en-US" altLang="zh-CN" kern="1200" dirty="0">
              <a:latin typeface="+mn-lt"/>
            </a:endParaRPr>
          </a:p>
          <a:p>
            <a:pPr>
              <a:lnSpc>
                <a:spcPct val="150000"/>
              </a:lnSpc>
              <a:spcBef>
                <a:spcPts val="0"/>
              </a:spcBef>
              <a:buBlip>
                <a:blip r:embed="rId3"/>
              </a:buBlip>
            </a:pPr>
            <a:endParaRPr lang="en-US" altLang="zh-CN" kern="1200" dirty="0">
              <a:latin typeface="+mn-lt"/>
            </a:endParaRPr>
          </a:p>
          <a:p>
            <a:pPr>
              <a:lnSpc>
                <a:spcPct val="150000"/>
              </a:lnSpc>
              <a:spcBef>
                <a:spcPts val="0"/>
              </a:spcBef>
              <a:buBlip>
                <a:blip r:embed="rId3"/>
              </a:buBlip>
            </a:pPr>
            <a:endParaRPr lang="zh-CN" altLang="en-US" kern="1200" dirty="0">
              <a:latin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wipe(left)">
                                      <p:cBhvr>
                                        <p:cTn id="11" dur="500"/>
                                        <p:tgtEl>
                                          <p:spTgt spid="3">
                                            <p:txEl>
                                              <p:pRg st="1" end="1"/>
                                            </p:txEl>
                                          </p:spTgt>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wipe(left)">
                                      <p:cBhvr>
                                        <p:cTn id="15" dur="500"/>
                                        <p:tgtEl>
                                          <p:spTgt spid="3">
                                            <p:txEl>
                                              <p:pRg st="2" end="2"/>
                                            </p:txEl>
                                          </p:spTgt>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wipe(left)">
                                      <p:cBhvr>
                                        <p:cTn id="19" dur="500"/>
                                        <p:tgtEl>
                                          <p:spTgt spid="3">
                                            <p:txEl>
                                              <p:pRg st="3" end="3"/>
                                            </p:txEl>
                                          </p:spTgt>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wipe(left)">
                                      <p:cBhvr>
                                        <p:cTn id="2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实验内容</a:t>
            </a:r>
            <a:endParaRPr lang="zh-CN" altLang="en-US" dirty="0"/>
          </a:p>
        </p:txBody>
      </p:sp>
      <p:sp>
        <p:nvSpPr>
          <p:cNvPr id="3" name="内容占位符 2"/>
          <p:cNvSpPr>
            <a:spLocks noGrp="1"/>
          </p:cNvSpPr>
          <p:nvPr>
            <p:ph idx="1"/>
          </p:nvPr>
        </p:nvSpPr>
        <p:spPr>
          <a:xfrm>
            <a:off x="408810" y="987640"/>
            <a:ext cx="6091455" cy="2114418"/>
          </a:xfrm>
        </p:spPr>
        <p:txBody>
          <a:bodyPr/>
          <a:lstStyle/>
          <a:p>
            <a:pPr marL="0" indent="0">
              <a:lnSpc>
                <a:spcPct val="150000"/>
              </a:lnSpc>
              <a:spcBef>
                <a:spcPts val="0"/>
              </a:spcBef>
              <a:buNone/>
            </a:pPr>
            <a:r>
              <a:rPr lang="en-US" altLang="zh-CN" kern="1200" dirty="0" smtClean="0"/>
              <a:t>1</a:t>
            </a:r>
            <a:r>
              <a:rPr lang="zh-CN" altLang="en-US" kern="1200" dirty="0" smtClean="0"/>
              <a:t>、用</a:t>
            </a:r>
            <a:r>
              <a:rPr lang="zh-CN" altLang="en-US" kern="1200" dirty="0"/>
              <a:t>一台交换机连接四个终端</a:t>
            </a:r>
          </a:p>
          <a:p>
            <a:pPr marL="0" indent="0">
              <a:lnSpc>
                <a:spcPct val="150000"/>
              </a:lnSpc>
              <a:spcBef>
                <a:spcPts val="0"/>
              </a:spcBef>
              <a:buNone/>
            </a:pPr>
            <a:r>
              <a:rPr lang="en-US" altLang="zh-CN" kern="1200" dirty="0" smtClean="0"/>
              <a:t>2</a:t>
            </a:r>
            <a:r>
              <a:rPr lang="zh-CN" altLang="en-US" kern="1200" dirty="0" smtClean="0"/>
              <a:t>、启动</a:t>
            </a:r>
            <a:r>
              <a:rPr lang="zh-CN" altLang="en-US" kern="1200" dirty="0"/>
              <a:t>终端</a:t>
            </a:r>
            <a:r>
              <a:rPr lang="en-US" altLang="zh-CN" kern="1200" dirty="0"/>
              <a:t>A</a:t>
            </a:r>
            <a:r>
              <a:rPr lang="zh-CN" altLang="en-US" kern="1200" dirty="0"/>
              <a:t>与终端</a:t>
            </a:r>
            <a:r>
              <a:rPr lang="en-US" altLang="zh-CN" kern="1200" dirty="0"/>
              <a:t>B</a:t>
            </a:r>
            <a:r>
              <a:rPr lang="zh-CN" altLang="en-US" kern="1200" dirty="0"/>
              <a:t>之间的</a:t>
            </a:r>
            <a:r>
              <a:rPr lang="en-US" altLang="zh-CN" kern="1200" dirty="0"/>
              <a:t>MAC</a:t>
            </a:r>
            <a:r>
              <a:rPr lang="zh-CN" altLang="en-US" kern="1200" dirty="0"/>
              <a:t>帧交换过程</a:t>
            </a:r>
          </a:p>
          <a:p>
            <a:pPr marL="0" indent="0">
              <a:lnSpc>
                <a:spcPct val="150000"/>
              </a:lnSpc>
              <a:spcBef>
                <a:spcPts val="0"/>
              </a:spcBef>
              <a:buNone/>
            </a:pPr>
            <a:r>
              <a:rPr lang="en-US" altLang="zh-CN" kern="1200" dirty="0" smtClean="0"/>
              <a:t>3</a:t>
            </a:r>
            <a:r>
              <a:rPr lang="zh-CN" altLang="en-US" kern="1200" dirty="0" smtClean="0"/>
              <a:t>、观察</a:t>
            </a:r>
            <a:r>
              <a:rPr lang="zh-CN" altLang="en-US" kern="1200" dirty="0"/>
              <a:t>交换机转发表变化过程</a:t>
            </a:r>
          </a:p>
          <a:p>
            <a:pPr marL="0" indent="0">
              <a:lnSpc>
                <a:spcPct val="150000"/>
              </a:lnSpc>
              <a:spcBef>
                <a:spcPts val="0"/>
              </a:spcBef>
              <a:buNone/>
            </a:pPr>
            <a:r>
              <a:rPr lang="en-US" altLang="zh-CN" kern="1200" dirty="0" smtClean="0"/>
              <a:t>4</a:t>
            </a:r>
            <a:r>
              <a:rPr lang="zh-CN" altLang="en-US" kern="1200" dirty="0" smtClean="0"/>
              <a:t>、检查</a:t>
            </a:r>
            <a:r>
              <a:rPr lang="en-US" altLang="zh-CN" kern="1200" dirty="0"/>
              <a:t>ICMP</a:t>
            </a:r>
            <a:r>
              <a:rPr lang="zh-CN" altLang="en-US" kern="1200" dirty="0"/>
              <a:t>报文至</a:t>
            </a:r>
            <a:r>
              <a:rPr lang="en-US" altLang="zh-CN" kern="1200" dirty="0"/>
              <a:t>MAC</a:t>
            </a:r>
            <a:r>
              <a:rPr lang="zh-CN" altLang="en-US" kern="1200" dirty="0"/>
              <a:t>帧的封装过程</a:t>
            </a:r>
          </a:p>
        </p:txBody>
      </p:sp>
      <p:grpSp>
        <p:nvGrpSpPr>
          <p:cNvPr id="5" name="Group 58"/>
          <p:cNvGrpSpPr/>
          <p:nvPr/>
        </p:nvGrpSpPr>
        <p:grpSpPr bwMode="auto">
          <a:xfrm>
            <a:off x="2953881" y="3939845"/>
            <a:ext cx="1473242" cy="940494"/>
            <a:chOff x="-397" y="0"/>
            <a:chExt cx="1190" cy="760"/>
          </a:xfrm>
        </p:grpSpPr>
        <p:pic>
          <p:nvPicPr>
            <p:cNvPr id="6" name="Picture 69"/>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0" y="0"/>
              <a:ext cx="31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Box 60"/>
            <p:cNvSpPr>
              <a:spLocks noChangeArrowheads="1"/>
            </p:cNvSpPr>
            <p:nvPr/>
          </p:nvSpPr>
          <p:spPr bwMode="auto">
            <a:xfrm>
              <a:off x="-397" y="287"/>
              <a:ext cx="1190" cy="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b="1" dirty="0">
                  <a:latin typeface="微软雅黑" panose="020B0503020204020204" pitchFamily="34" charset="-122"/>
                  <a:ea typeface="微软雅黑" panose="020B0503020204020204" pitchFamily="34" charset="-122"/>
                  <a:sym typeface="微软雅黑" panose="020B0503020204020204" pitchFamily="34" charset="-122"/>
                </a:rPr>
                <a:t>终端</a:t>
              </a:r>
              <a:r>
                <a:rPr lang="en-US" sz="1600" b="1" dirty="0">
                  <a:latin typeface="微软雅黑" panose="020B0503020204020204" pitchFamily="34" charset="-122"/>
                  <a:ea typeface="微软雅黑" panose="020B0503020204020204" pitchFamily="34" charset="-122"/>
                  <a:sym typeface="微软雅黑" panose="020B0503020204020204" pitchFamily="34" charset="-122"/>
                </a:rPr>
                <a:t>A</a:t>
              </a:r>
              <a:endParaRPr lang="zh-CN" altLang="en-US" sz="1600" b="1" dirty="0">
                <a:latin typeface="微软雅黑" panose="020B0503020204020204" pitchFamily="34" charset="-122"/>
                <a:ea typeface="微软雅黑" panose="020B0503020204020204" pitchFamily="34" charset="-122"/>
                <a:sym typeface="微软雅黑" panose="020B0503020204020204" pitchFamily="34" charset="-122"/>
              </a:endParaRPr>
            </a:p>
            <a:p>
              <a:pPr algn="ctr"/>
              <a:r>
                <a:rPr lang="en-US" sz="1600" b="1" dirty="0">
                  <a:latin typeface="微软雅黑" panose="020B0503020204020204" pitchFamily="34" charset="-122"/>
                  <a:ea typeface="微软雅黑" panose="020B0503020204020204" pitchFamily="34" charset="-122"/>
                  <a:sym typeface="微软雅黑" panose="020B0503020204020204" pitchFamily="34" charset="-122"/>
                </a:rPr>
                <a:t>192.1.1.1/24</a:t>
              </a:r>
              <a:endParaRPr lang="zh-CN" altLang="en-US" sz="1600" b="1" dirty="0">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8" name="AutoShape 65"/>
          <p:cNvCxnSpPr>
            <a:cxnSpLocks noChangeShapeType="1"/>
            <a:stCxn id="21" idx="0"/>
            <a:endCxn id="6" idx="0"/>
          </p:cNvCxnSpPr>
          <p:nvPr/>
        </p:nvCxnSpPr>
        <p:spPr bwMode="auto">
          <a:xfrm flipH="1">
            <a:off x="3852682" y="3002677"/>
            <a:ext cx="2151024" cy="937168"/>
          </a:xfrm>
          <a:prstGeom prst="straightConnector1">
            <a:avLst/>
          </a:prstGeom>
          <a:noFill/>
          <a:ln w="25400" cmpd="sng">
            <a:solidFill>
              <a:schemeClr val="accent1"/>
            </a:solidFill>
            <a:miter lim="800000"/>
          </a:ln>
          <a:extLst>
            <a:ext uri="{909E8E84-426E-40DD-AFC4-6F175D3DCCD1}">
              <a14:hiddenFill xmlns:a14="http://schemas.microsoft.com/office/drawing/2010/main">
                <a:noFill/>
              </a14:hiddenFill>
            </a:ext>
          </a:extLst>
        </p:spPr>
      </p:cxnSp>
      <p:grpSp>
        <p:nvGrpSpPr>
          <p:cNvPr id="9" name="Group 58"/>
          <p:cNvGrpSpPr/>
          <p:nvPr/>
        </p:nvGrpSpPr>
        <p:grpSpPr bwMode="auto">
          <a:xfrm>
            <a:off x="4393981" y="3953278"/>
            <a:ext cx="1473241" cy="939531"/>
            <a:chOff x="-409" y="0"/>
            <a:chExt cx="1190" cy="759"/>
          </a:xfrm>
        </p:grpSpPr>
        <p:pic>
          <p:nvPicPr>
            <p:cNvPr id="10" name="Picture 69"/>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8" y="0"/>
              <a:ext cx="31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 Box 60"/>
            <p:cNvSpPr>
              <a:spLocks noChangeArrowheads="1"/>
            </p:cNvSpPr>
            <p:nvPr/>
          </p:nvSpPr>
          <p:spPr bwMode="auto">
            <a:xfrm>
              <a:off x="-409" y="287"/>
              <a:ext cx="1190" cy="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b="1" dirty="0">
                  <a:latin typeface="微软雅黑" panose="020B0503020204020204" pitchFamily="34" charset="-122"/>
                  <a:ea typeface="微软雅黑" panose="020B0503020204020204" pitchFamily="34" charset="-122"/>
                  <a:sym typeface="微软雅黑" panose="020B0503020204020204" pitchFamily="34" charset="-122"/>
                </a:rPr>
                <a:t>终端</a:t>
              </a:r>
              <a:r>
                <a:rPr lang="en-US" sz="1600" b="1" dirty="0">
                  <a:latin typeface="微软雅黑" panose="020B0503020204020204" pitchFamily="34" charset="-122"/>
                  <a:ea typeface="微软雅黑" panose="020B0503020204020204" pitchFamily="34" charset="-122"/>
                  <a:sym typeface="微软雅黑" panose="020B0503020204020204" pitchFamily="34" charset="-122"/>
                </a:rPr>
                <a:t>B</a:t>
              </a:r>
            </a:p>
            <a:p>
              <a:pPr algn="ctr"/>
              <a:r>
                <a:rPr lang="en-US" sz="1600" b="1" dirty="0">
                  <a:latin typeface="微软雅黑" panose="020B0503020204020204" pitchFamily="34" charset="-122"/>
                  <a:ea typeface="微软雅黑" panose="020B0503020204020204" pitchFamily="34" charset="-122"/>
                  <a:sym typeface="微软雅黑" panose="020B0503020204020204" pitchFamily="34" charset="-122"/>
                </a:rPr>
                <a:t>192.1.1.2/24</a:t>
              </a:r>
            </a:p>
          </p:txBody>
        </p:sp>
      </p:grpSp>
      <p:cxnSp>
        <p:nvCxnSpPr>
          <p:cNvPr id="12" name="AutoShape 65"/>
          <p:cNvCxnSpPr>
            <a:cxnSpLocks noChangeShapeType="1"/>
            <a:stCxn id="21" idx="0"/>
            <a:endCxn id="10" idx="0"/>
          </p:cNvCxnSpPr>
          <p:nvPr/>
        </p:nvCxnSpPr>
        <p:spPr bwMode="auto">
          <a:xfrm flipH="1">
            <a:off x="5218501" y="3002677"/>
            <a:ext cx="785205" cy="950601"/>
          </a:xfrm>
          <a:prstGeom prst="straightConnector1">
            <a:avLst/>
          </a:prstGeom>
          <a:noFill/>
          <a:ln w="25400" cmpd="sng">
            <a:solidFill>
              <a:schemeClr val="accent1"/>
            </a:solidFill>
            <a:miter lim="800000"/>
          </a:ln>
          <a:extLst>
            <a:ext uri="{909E8E84-426E-40DD-AFC4-6F175D3DCCD1}">
              <a14:hiddenFill xmlns:a14="http://schemas.microsoft.com/office/drawing/2010/main">
                <a:noFill/>
              </a14:hiddenFill>
            </a:ext>
          </a:extLst>
        </p:spPr>
      </p:cxnSp>
      <p:grpSp>
        <p:nvGrpSpPr>
          <p:cNvPr id="13" name="Group 58"/>
          <p:cNvGrpSpPr/>
          <p:nvPr/>
        </p:nvGrpSpPr>
        <p:grpSpPr bwMode="auto">
          <a:xfrm>
            <a:off x="5834601" y="3939845"/>
            <a:ext cx="1473965" cy="927822"/>
            <a:chOff x="-290" y="0"/>
            <a:chExt cx="1189" cy="750"/>
          </a:xfrm>
        </p:grpSpPr>
        <p:pic>
          <p:nvPicPr>
            <p:cNvPr id="14" name="Picture 69"/>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9" y="0"/>
              <a:ext cx="31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 Box 60"/>
            <p:cNvSpPr>
              <a:spLocks noChangeArrowheads="1"/>
            </p:cNvSpPr>
            <p:nvPr/>
          </p:nvSpPr>
          <p:spPr bwMode="auto">
            <a:xfrm>
              <a:off x="-290" y="277"/>
              <a:ext cx="1189" cy="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b="1" dirty="0">
                  <a:latin typeface="微软雅黑" panose="020B0503020204020204" pitchFamily="34" charset="-122"/>
                  <a:ea typeface="微软雅黑" panose="020B0503020204020204" pitchFamily="34" charset="-122"/>
                  <a:sym typeface="微软雅黑" panose="020B0503020204020204" pitchFamily="34" charset="-122"/>
                </a:rPr>
                <a:t>终端</a:t>
              </a:r>
              <a:r>
                <a:rPr lang="en-US" sz="1600" b="1" dirty="0">
                  <a:latin typeface="微软雅黑" panose="020B0503020204020204" pitchFamily="34" charset="-122"/>
                  <a:ea typeface="微软雅黑" panose="020B0503020204020204" pitchFamily="34" charset="-122"/>
                  <a:sym typeface="微软雅黑" panose="020B0503020204020204" pitchFamily="34" charset="-122"/>
                </a:rPr>
                <a:t>C</a:t>
              </a:r>
            </a:p>
            <a:p>
              <a:pPr algn="ctr"/>
              <a:r>
                <a:rPr lang="en-US" sz="1600" b="1" dirty="0">
                  <a:latin typeface="微软雅黑" panose="020B0503020204020204" pitchFamily="34" charset="-122"/>
                  <a:ea typeface="微软雅黑" panose="020B0503020204020204" pitchFamily="34" charset="-122"/>
                  <a:sym typeface="微软雅黑" panose="020B0503020204020204" pitchFamily="34" charset="-122"/>
                </a:rPr>
                <a:t>192.1.1.3/24</a:t>
              </a:r>
            </a:p>
          </p:txBody>
        </p:sp>
      </p:grpSp>
      <p:grpSp>
        <p:nvGrpSpPr>
          <p:cNvPr id="16" name="Group 58"/>
          <p:cNvGrpSpPr/>
          <p:nvPr/>
        </p:nvGrpSpPr>
        <p:grpSpPr bwMode="auto">
          <a:xfrm>
            <a:off x="7274325" y="3939845"/>
            <a:ext cx="1473965" cy="923021"/>
            <a:chOff x="-313" y="0"/>
            <a:chExt cx="1189" cy="746"/>
          </a:xfrm>
        </p:grpSpPr>
        <p:pic>
          <p:nvPicPr>
            <p:cNvPr id="17" name="Picture 69"/>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0" y="0"/>
              <a:ext cx="31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Text Box 60"/>
            <p:cNvSpPr>
              <a:spLocks noChangeArrowheads="1"/>
            </p:cNvSpPr>
            <p:nvPr/>
          </p:nvSpPr>
          <p:spPr bwMode="auto">
            <a:xfrm>
              <a:off x="-313" y="273"/>
              <a:ext cx="1189" cy="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b="1" dirty="0">
                  <a:latin typeface="微软雅黑" panose="020B0503020204020204" pitchFamily="34" charset="-122"/>
                  <a:ea typeface="微软雅黑" panose="020B0503020204020204" pitchFamily="34" charset="-122"/>
                  <a:sym typeface="微软雅黑" panose="020B0503020204020204" pitchFamily="34" charset="-122"/>
                </a:rPr>
                <a:t>终端</a:t>
              </a:r>
              <a:r>
                <a:rPr lang="en-US" sz="1600" b="1" dirty="0">
                  <a:latin typeface="微软雅黑" panose="020B0503020204020204" pitchFamily="34" charset="-122"/>
                  <a:ea typeface="微软雅黑" panose="020B0503020204020204" pitchFamily="34" charset="-122"/>
                  <a:sym typeface="微软雅黑" panose="020B0503020204020204" pitchFamily="34" charset="-122"/>
                </a:rPr>
                <a:t>D</a:t>
              </a:r>
            </a:p>
            <a:p>
              <a:pPr algn="ctr"/>
              <a:r>
                <a:rPr lang="en-US" sz="1600" b="1" dirty="0">
                  <a:latin typeface="微软雅黑" panose="020B0503020204020204" pitchFamily="34" charset="-122"/>
                  <a:ea typeface="微软雅黑" panose="020B0503020204020204" pitchFamily="34" charset="-122"/>
                  <a:sym typeface="微软雅黑" panose="020B0503020204020204" pitchFamily="34" charset="-122"/>
                </a:rPr>
                <a:t>192.1.1.4/24</a:t>
              </a:r>
            </a:p>
          </p:txBody>
        </p:sp>
      </p:grpSp>
      <p:cxnSp>
        <p:nvCxnSpPr>
          <p:cNvPr id="19" name="AutoShape 65"/>
          <p:cNvCxnSpPr>
            <a:cxnSpLocks noChangeShapeType="1"/>
            <a:stCxn id="21" idx="0"/>
            <a:endCxn id="14" idx="0"/>
          </p:cNvCxnSpPr>
          <p:nvPr/>
        </p:nvCxnSpPr>
        <p:spPr bwMode="auto">
          <a:xfrm>
            <a:off x="6003706" y="3002677"/>
            <a:ext cx="547423" cy="937168"/>
          </a:xfrm>
          <a:prstGeom prst="straightConnector1">
            <a:avLst/>
          </a:prstGeom>
          <a:noFill/>
          <a:ln w="25400" cmpd="sng">
            <a:solidFill>
              <a:schemeClr val="accent1"/>
            </a:solidFill>
            <a:miter lim="800000"/>
          </a:ln>
          <a:extLst>
            <a:ext uri="{909E8E84-426E-40DD-AFC4-6F175D3DCCD1}">
              <a14:hiddenFill xmlns:a14="http://schemas.microsoft.com/office/drawing/2010/main">
                <a:noFill/>
              </a14:hiddenFill>
            </a:ext>
          </a:extLst>
        </p:spPr>
      </p:cxnSp>
      <p:cxnSp>
        <p:nvCxnSpPr>
          <p:cNvPr id="20" name="AutoShape 65"/>
          <p:cNvCxnSpPr>
            <a:cxnSpLocks noChangeShapeType="1"/>
            <a:stCxn id="21" idx="0"/>
            <a:endCxn id="17" idx="0"/>
          </p:cNvCxnSpPr>
          <p:nvPr/>
        </p:nvCxnSpPr>
        <p:spPr bwMode="auto">
          <a:xfrm>
            <a:off x="6003706" y="3002677"/>
            <a:ext cx="1992105" cy="937168"/>
          </a:xfrm>
          <a:prstGeom prst="straightConnector1">
            <a:avLst/>
          </a:prstGeom>
          <a:noFill/>
          <a:ln w="25400" cmpd="sng">
            <a:solidFill>
              <a:schemeClr val="accent1"/>
            </a:solidFill>
            <a:miter lim="800000"/>
          </a:ln>
          <a:extLst>
            <a:ext uri="{909E8E84-426E-40DD-AFC4-6F175D3DCCD1}">
              <a14:hiddenFill xmlns:a14="http://schemas.microsoft.com/office/drawing/2010/main">
                <a:noFill/>
              </a14:hiddenFill>
            </a:ext>
          </a:extLst>
        </p:spPr>
      </p:cxnSp>
      <p:pic>
        <p:nvPicPr>
          <p:cNvPr id="21" name="Picture 7"/>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05245" y="3002677"/>
            <a:ext cx="1396922" cy="41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TextBox 42"/>
          <p:cNvSpPr>
            <a:spLocks noChangeArrowheads="1"/>
          </p:cNvSpPr>
          <p:nvPr/>
        </p:nvSpPr>
        <p:spPr bwMode="auto">
          <a:xfrm>
            <a:off x="5625206" y="2624990"/>
            <a:ext cx="80021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6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交换机</a:t>
            </a:r>
          </a:p>
        </p:txBody>
      </p:sp>
      <p:sp>
        <p:nvSpPr>
          <p:cNvPr id="23" name="TextBox 43"/>
          <p:cNvSpPr>
            <a:spLocks noChangeArrowheads="1"/>
          </p:cNvSpPr>
          <p:nvPr/>
        </p:nvSpPr>
        <p:spPr bwMode="auto">
          <a:xfrm>
            <a:off x="5071542" y="3003780"/>
            <a:ext cx="37438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6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1</a:t>
            </a:r>
            <a:endParaRPr lang="zh-CN" altLang="en-US" sz="16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TextBox 44"/>
          <p:cNvSpPr>
            <a:spLocks noChangeArrowheads="1"/>
          </p:cNvSpPr>
          <p:nvPr/>
        </p:nvSpPr>
        <p:spPr bwMode="auto">
          <a:xfrm>
            <a:off x="5258041" y="3313271"/>
            <a:ext cx="31130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6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2</a:t>
            </a:r>
            <a:endParaRPr lang="zh-CN" altLang="en-US" sz="16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TextBox 45"/>
          <p:cNvSpPr>
            <a:spLocks noChangeArrowheads="1"/>
          </p:cNvSpPr>
          <p:nvPr/>
        </p:nvSpPr>
        <p:spPr bwMode="auto">
          <a:xfrm>
            <a:off x="5954807" y="3352065"/>
            <a:ext cx="31130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6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3</a:t>
            </a:r>
            <a:endParaRPr lang="zh-CN" altLang="en-US" sz="16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TextBox 46"/>
          <p:cNvSpPr>
            <a:spLocks noChangeArrowheads="1"/>
          </p:cNvSpPr>
          <p:nvPr/>
        </p:nvSpPr>
        <p:spPr bwMode="auto">
          <a:xfrm>
            <a:off x="6602852" y="3003780"/>
            <a:ext cx="31130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6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4</a:t>
            </a:r>
            <a:endParaRPr lang="zh-CN" altLang="en-US" sz="16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750"/>
                                        <p:tgtEl>
                                          <p:spTgt spid="3">
                                            <p:txEl>
                                              <p:pRg st="0" end="0"/>
                                            </p:txEl>
                                          </p:spTgt>
                                        </p:tgtEl>
                                      </p:cBhvr>
                                    </p:animEffect>
                                  </p:childTnLst>
                                </p:cTn>
                              </p:par>
                            </p:childTnLst>
                          </p:cTn>
                        </p:par>
                        <p:par>
                          <p:cTn id="8" fill="hold">
                            <p:stCondLst>
                              <p:cond delay="750"/>
                            </p:stCondLst>
                            <p:childTnLst>
                              <p:par>
                                <p:cTn id="9" presetID="22" presetClass="entr" presetSubtype="2"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right)">
                                      <p:cBhvr>
                                        <p:cTn id="11" dur="500"/>
                                        <p:tgtEl>
                                          <p:spTgt spid="8"/>
                                        </p:tgtEl>
                                      </p:cBhvr>
                                    </p:animEffect>
                                  </p:childTnLst>
                                </p:cTn>
                              </p:par>
                            </p:childTnLst>
                          </p:cTn>
                        </p:par>
                        <p:par>
                          <p:cTn id="12" fill="hold">
                            <p:stCondLst>
                              <p:cond delay="125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750"/>
                            </p:stCondLst>
                            <p:childTnLst>
                              <p:par>
                                <p:cTn id="17" presetID="22" presetClass="entr" presetSubtype="1"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up)">
                                      <p:cBhvr>
                                        <p:cTn id="19" dur="500"/>
                                        <p:tgtEl>
                                          <p:spTgt spid="12"/>
                                        </p:tgtEl>
                                      </p:cBhvr>
                                    </p:animEffect>
                                  </p:childTnLst>
                                </p:cTn>
                              </p:par>
                            </p:childTnLst>
                          </p:cTn>
                        </p:par>
                        <p:par>
                          <p:cTn id="20" fill="hold">
                            <p:stCondLst>
                              <p:cond delay="2250"/>
                            </p:stCondLst>
                            <p:childTnLst>
                              <p:par>
                                <p:cTn id="21" presetID="10" presetClass="entr" presetSubtype="0"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par>
                          <p:cTn id="24" fill="hold">
                            <p:stCondLst>
                              <p:cond delay="2750"/>
                            </p:stCondLst>
                            <p:childTnLst>
                              <p:par>
                                <p:cTn id="25" presetID="22" presetClass="entr" presetSubtype="1"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up)">
                                      <p:cBhvr>
                                        <p:cTn id="27" dur="500"/>
                                        <p:tgtEl>
                                          <p:spTgt spid="19"/>
                                        </p:tgtEl>
                                      </p:cBhvr>
                                    </p:animEffect>
                                  </p:childTnLst>
                                </p:cTn>
                              </p:par>
                            </p:childTnLst>
                          </p:cTn>
                        </p:par>
                        <p:par>
                          <p:cTn id="28" fill="hold">
                            <p:stCondLst>
                              <p:cond delay="3250"/>
                            </p:stCondLst>
                            <p:childTnLst>
                              <p:par>
                                <p:cTn id="29" presetID="10" presetClass="entr" presetSubtype="0"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childTnLst>
                          </p:cTn>
                        </p:par>
                        <p:par>
                          <p:cTn id="32" fill="hold">
                            <p:stCondLst>
                              <p:cond delay="3750"/>
                            </p:stCondLst>
                            <p:childTnLst>
                              <p:par>
                                <p:cTn id="33" presetID="22" presetClass="entr" presetSubtype="8" fill="hold"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wipe(left)">
                                      <p:cBhvr>
                                        <p:cTn id="35" dur="500"/>
                                        <p:tgtEl>
                                          <p:spTgt spid="20"/>
                                        </p:tgtEl>
                                      </p:cBhvr>
                                    </p:animEffect>
                                  </p:childTnLst>
                                </p:cTn>
                              </p:par>
                            </p:childTnLst>
                          </p:cTn>
                        </p:par>
                        <p:par>
                          <p:cTn id="36" fill="hold">
                            <p:stCondLst>
                              <p:cond delay="4250"/>
                            </p:stCondLst>
                            <p:childTnLst>
                              <p:par>
                                <p:cTn id="37" presetID="10" presetClass="entr" presetSubtype="0" fill="hold"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500"/>
                                        <p:tgtEl>
                                          <p:spTgt spid="16"/>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3">
                                            <p:txEl>
                                              <p:pRg st="1" end="1"/>
                                            </p:txEl>
                                          </p:spTgt>
                                        </p:tgtEl>
                                        <p:attrNameLst>
                                          <p:attrName>style.visibility</p:attrName>
                                        </p:attrNameLst>
                                      </p:cBhvr>
                                      <p:to>
                                        <p:strVal val="visible"/>
                                      </p:to>
                                    </p:set>
                                    <p:animEffect transition="in" filter="wipe(left)">
                                      <p:cBhvr>
                                        <p:cTn id="44" dur="750"/>
                                        <p:tgtEl>
                                          <p:spTgt spid="3">
                                            <p:txEl>
                                              <p:pRg st="1" end="1"/>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3">
                                            <p:txEl>
                                              <p:pRg st="2" end="2"/>
                                            </p:txEl>
                                          </p:spTgt>
                                        </p:tgtEl>
                                        <p:attrNameLst>
                                          <p:attrName>style.visibility</p:attrName>
                                        </p:attrNameLst>
                                      </p:cBhvr>
                                      <p:to>
                                        <p:strVal val="visible"/>
                                      </p:to>
                                    </p:set>
                                    <p:animEffect transition="in" filter="wipe(left)">
                                      <p:cBhvr>
                                        <p:cTn id="49" dur="750"/>
                                        <p:tgtEl>
                                          <p:spTgt spid="3">
                                            <p:txEl>
                                              <p:pRg st="2" end="2"/>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0" nodeType="clickEffect">
                                  <p:stCondLst>
                                    <p:cond delay="0"/>
                                  </p:stCondLst>
                                  <p:childTnLst>
                                    <p:set>
                                      <p:cBhvr>
                                        <p:cTn id="53" dur="1" fill="hold">
                                          <p:stCondLst>
                                            <p:cond delay="0"/>
                                          </p:stCondLst>
                                        </p:cTn>
                                        <p:tgtEl>
                                          <p:spTgt spid="3">
                                            <p:txEl>
                                              <p:pRg st="3" end="3"/>
                                            </p:txEl>
                                          </p:spTgt>
                                        </p:tgtEl>
                                        <p:attrNameLst>
                                          <p:attrName>style.visibility</p:attrName>
                                        </p:attrNameLst>
                                      </p:cBhvr>
                                      <p:to>
                                        <p:strVal val="visible"/>
                                      </p:to>
                                    </p:set>
                                    <p:animEffect transition="in" filter="wipe(left)">
                                      <p:cBhvr>
                                        <p:cTn id="54" dur="75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实验目的</a:t>
            </a:r>
            <a:endParaRPr lang="zh-CN" altLang="en-US" dirty="0"/>
          </a:p>
        </p:txBody>
      </p:sp>
      <p:sp>
        <p:nvSpPr>
          <p:cNvPr id="3" name="内容占位符 2"/>
          <p:cNvSpPr>
            <a:spLocks noGrp="1"/>
          </p:cNvSpPr>
          <p:nvPr>
            <p:ph idx="1"/>
          </p:nvPr>
        </p:nvSpPr>
        <p:spPr>
          <a:xfrm>
            <a:off x="618439" y="1075412"/>
            <a:ext cx="5128925" cy="2191919"/>
          </a:xfrm>
        </p:spPr>
        <p:txBody>
          <a:bodyPr/>
          <a:lstStyle/>
          <a:p>
            <a:pPr marL="0" indent="0">
              <a:lnSpc>
                <a:spcPct val="150000"/>
              </a:lnSpc>
              <a:spcBef>
                <a:spcPts val="0"/>
              </a:spcBef>
              <a:buNone/>
            </a:pPr>
            <a:r>
              <a:rPr lang="en-US" altLang="zh-CN" kern="1200" dirty="0" smtClean="0"/>
              <a:t>1</a:t>
            </a:r>
            <a:r>
              <a:rPr lang="zh-CN" altLang="en-US" kern="1200" dirty="0" smtClean="0"/>
              <a:t>、验证</a:t>
            </a:r>
            <a:r>
              <a:rPr lang="zh-CN" altLang="en-US" kern="1200" dirty="0"/>
              <a:t>交换机的</a:t>
            </a:r>
            <a:r>
              <a:rPr lang="zh-CN" altLang="en-US" kern="1200" dirty="0" smtClean="0"/>
              <a:t>连通性</a:t>
            </a:r>
            <a:endParaRPr lang="en-US" altLang="zh-CN" kern="1200" dirty="0"/>
          </a:p>
          <a:p>
            <a:pPr marL="0" indent="0">
              <a:lnSpc>
                <a:spcPct val="150000"/>
              </a:lnSpc>
              <a:spcBef>
                <a:spcPts val="0"/>
              </a:spcBef>
              <a:buNone/>
            </a:pPr>
            <a:r>
              <a:rPr lang="en-US" altLang="zh-CN" kern="1200" dirty="0" smtClean="0"/>
              <a:t>2</a:t>
            </a:r>
            <a:r>
              <a:rPr lang="zh-CN" altLang="en-US" kern="1200" dirty="0" smtClean="0"/>
              <a:t>、验证</a:t>
            </a:r>
            <a:r>
              <a:rPr lang="zh-CN" altLang="en-US" kern="1200" dirty="0"/>
              <a:t>转发表建立</a:t>
            </a:r>
            <a:r>
              <a:rPr lang="zh-CN" altLang="en-US" kern="1200" dirty="0" smtClean="0"/>
              <a:t>过程</a:t>
            </a:r>
            <a:endParaRPr lang="en-US" altLang="zh-CN" kern="1200" dirty="0"/>
          </a:p>
          <a:p>
            <a:pPr marL="0" indent="0">
              <a:lnSpc>
                <a:spcPct val="150000"/>
              </a:lnSpc>
              <a:spcBef>
                <a:spcPts val="0"/>
              </a:spcBef>
              <a:buNone/>
            </a:pPr>
            <a:r>
              <a:rPr lang="en-US" altLang="zh-CN" kern="1200" dirty="0" smtClean="0"/>
              <a:t>3</a:t>
            </a:r>
            <a:r>
              <a:rPr lang="zh-CN" altLang="en-US" kern="1200" dirty="0" smtClean="0"/>
              <a:t>、验证</a:t>
            </a:r>
            <a:r>
              <a:rPr lang="zh-CN" altLang="en-US" kern="1200" dirty="0"/>
              <a:t>交换机</a:t>
            </a:r>
            <a:r>
              <a:rPr lang="en-US" altLang="zh-CN" kern="1200" dirty="0"/>
              <a:t>MAC</a:t>
            </a:r>
            <a:r>
              <a:rPr lang="zh-CN" altLang="en-US" kern="1200" dirty="0"/>
              <a:t>帧转发</a:t>
            </a:r>
            <a:r>
              <a:rPr lang="zh-CN" altLang="en-US" kern="1200" dirty="0" smtClean="0"/>
              <a:t>过程</a:t>
            </a:r>
            <a:endParaRPr lang="zh-CN" altLang="en-US" kern="1200" dirty="0"/>
          </a:p>
          <a:p>
            <a:pPr marL="0" indent="0">
              <a:lnSpc>
                <a:spcPct val="150000"/>
              </a:lnSpc>
              <a:spcBef>
                <a:spcPts val="0"/>
              </a:spcBef>
              <a:buNone/>
            </a:pPr>
            <a:r>
              <a:rPr lang="en-US" altLang="zh-CN" kern="1200" dirty="0" smtClean="0"/>
              <a:t>4</a:t>
            </a:r>
            <a:r>
              <a:rPr lang="zh-CN" altLang="en-US" kern="1200" dirty="0" smtClean="0"/>
              <a:t>、验证</a:t>
            </a:r>
            <a:r>
              <a:rPr lang="en-US" altLang="zh-CN" kern="1200" dirty="0"/>
              <a:t>ICMP</a:t>
            </a:r>
            <a:r>
              <a:rPr lang="zh-CN" altLang="en-US" kern="1200" dirty="0"/>
              <a:t>报文逐层封装</a:t>
            </a:r>
            <a:r>
              <a:rPr lang="zh-CN" altLang="en-US" kern="1200" dirty="0" smtClean="0"/>
              <a:t>过程</a:t>
            </a:r>
            <a:endParaRPr lang="zh-CN" altLang="en-US" kern="1200" dirty="0"/>
          </a:p>
        </p:txBody>
      </p:sp>
      <p:grpSp>
        <p:nvGrpSpPr>
          <p:cNvPr id="4" name="Group 58"/>
          <p:cNvGrpSpPr/>
          <p:nvPr/>
        </p:nvGrpSpPr>
        <p:grpSpPr bwMode="auto">
          <a:xfrm>
            <a:off x="3131900" y="4066956"/>
            <a:ext cx="1473242" cy="940494"/>
            <a:chOff x="-397" y="0"/>
            <a:chExt cx="1190" cy="760"/>
          </a:xfrm>
        </p:grpSpPr>
        <p:pic>
          <p:nvPicPr>
            <p:cNvPr id="5" name="Picture 69"/>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0" y="0"/>
              <a:ext cx="31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Box 60"/>
            <p:cNvSpPr>
              <a:spLocks noChangeArrowheads="1"/>
            </p:cNvSpPr>
            <p:nvPr/>
          </p:nvSpPr>
          <p:spPr bwMode="auto">
            <a:xfrm>
              <a:off x="-397" y="287"/>
              <a:ext cx="1190" cy="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b="1" dirty="0">
                  <a:latin typeface="微软雅黑" panose="020B0503020204020204" pitchFamily="34" charset="-122"/>
                  <a:ea typeface="微软雅黑" panose="020B0503020204020204" pitchFamily="34" charset="-122"/>
                  <a:sym typeface="微软雅黑" panose="020B0503020204020204" pitchFamily="34" charset="-122"/>
                </a:rPr>
                <a:t>终端</a:t>
              </a:r>
              <a:r>
                <a:rPr lang="en-US" sz="1600" b="1" dirty="0">
                  <a:latin typeface="微软雅黑" panose="020B0503020204020204" pitchFamily="34" charset="-122"/>
                  <a:ea typeface="微软雅黑" panose="020B0503020204020204" pitchFamily="34" charset="-122"/>
                  <a:sym typeface="微软雅黑" panose="020B0503020204020204" pitchFamily="34" charset="-122"/>
                </a:rPr>
                <a:t>A</a:t>
              </a:r>
              <a:endParaRPr lang="zh-CN" altLang="en-US" sz="1600" b="1" dirty="0">
                <a:latin typeface="微软雅黑" panose="020B0503020204020204" pitchFamily="34" charset="-122"/>
                <a:ea typeface="微软雅黑" panose="020B0503020204020204" pitchFamily="34" charset="-122"/>
                <a:sym typeface="微软雅黑" panose="020B0503020204020204" pitchFamily="34" charset="-122"/>
              </a:endParaRPr>
            </a:p>
            <a:p>
              <a:pPr algn="ctr"/>
              <a:r>
                <a:rPr lang="en-US" sz="1600" b="1" dirty="0">
                  <a:latin typeface="微软雅黑" panose="020B0503020204020204" pitchFamily="34" charset="-122"/>
                  <a:ea typeface="微软雅黑" panose="020B0503020204020204" pitchFamily="34" charset="-122"/>
                  <a:sym typeface="微软雅黑" panose="020B0503020204020204" pitchFamily="34" charset="-122"/>
                </a:rPr>
                <a:t>192.1.1.1/24</a:t>
              </a:r>
              <a:endParaRPr lang="zh-CN" altLang="en-US" sz="1600" b="1" dirty="0">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7" name="AutoShape 65"/>
          <p:cNvCxnSpPr>
            <a:cxnSpLocks noChangeShapeType="1"/>
            <a:stCxn id="20" idx="0"/>
            <a:endCxn id="5" idx="0"/>
          </p:cNvCxnSpPr>
          <p:nvPr/>
        </p:nvCxnSpPr>
        <p:spPr bwMode="auto">
          <a:xfrm flipH="1">
            <a:off x="4030701" y="3129788"/>
            <a:ext cx="2151024" cy="937168"/>
          </a:xfrm>
          <a:prstGeom prst="straightConnector1">
            <a:avLst/>
          </a:prstGeom>
          <a:noFill/>
          <a:ln w="25400" cmpd="sng">
            <a:solidFill>
              <a:schemeClr val="accent1"/>
            </a:solidFill>
            <a:miter lim="800000"/>
          </a:ln>
          <a:extLst>
            <a:ext uri="{909E8E84-426E-40DD-AFC4-6F175D3DCCD1}">
              <a14:hiddenFill xmlns:a14="http://schemas.microsoft.com/office/drawing/2010/main">
                <a:noFill/>
              </a14:hiddenFill>
            </a:ext>
          </a:extLst>
        </p:spPr>
      </p:cxnSp>
      <p:grpSp>
        <p:nvGrpSpPr>
          <p:cNvPr id="8" name="Group 58"/>
          <p:cNvGrpSpPr/>
          <p:nvPr/>
        </p:nvGrpSpPr>
        <p:grpSpPr bwMode="auto">
          <a:xfrm>
            <a:off x="4572000" y="4080389"/>
            <a:ext cx="1473241" cy="939531"/>
            <a:chOff x="-409" y="0"/>
            <a:chExt cx="1190" cy="759"/>
          </a:xfrm>
        </p:grpSpPr>
        <p:pic>
          <p:nvPicPr>
            <p:cNvPr id="9" name="Picture 69"/>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8" y="0"/>
              <a:ext cx="31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Box 60"/>
            <p:cNvSpPr>
              <a:spLocks noChangeArrowheads="1"/>
            </p:cNvSpPr>
            <p:nvPr/>
          </p:nvSpPr>
          <p:spPr bwMode="auto">
            <a:xfrm>
              <a:off x="-409" y="287"/>
              <a:ext cx="1190" cy="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b="1" dirty="0">
                  <a:latin typeface="微软雅黑" panose="020B0503020204020204" pitchFamily="34" charset="-122"/>
                  <a:ea typeface="微软雅黑" panose="020B0503020204020204" pitchFamily="34" charset="-122"/>
                  <a:sym typeface="微软雅黑" panose="020B0503020204020204" pitchFamily="34" charset="-122"/>
                </a:rPr>
                <a:t>终端</a:t>
              </a:r>
              <a:r>
                <a:rPr lang="en-US" sz="1600" b="1" dirty="0">
                  <a:latin typeface="微软雅黑" panose="020B0503020204020204" pitchFamily="34" charset="-122"/>
                  <a:ea typeface="微软雅黑" panose="020B0503020204020204" pitchFamily="34" charset="-122"/>
                  <a:sym typeface="微软雅黑" panose="020B0503020204020204" pitchFamily="34" charset="-122"/>
                </a:rPr>
                <a:t>B</a:t>
              </a:r>
            </a:p>
            <a:p>
              <a:pPr algn="ctr"/>
              <a:r>
                <a:rPr lang="en-US" sz="1600" b="1" dirty="0">
                  <a:latin typeface="微软雅黑" panose="020B0503020204020204" pitchFamily="34" charset="-122"/>
                  <a:ea typeface="微软雅黑" panose="020B0503020204020204" pitchFamily="34" charset="-122"/>
                  <a:sym typeface="微软雅黑" panose="020B0503020204020204" pitchFamily="34" charset="-122"/>
                </a:rPr>
                <a:t>192.1.1.2/24</a:t>
              </a:r>
            </a:p>
          </p:txBody>
        </p:sp>
      </p:grpSp>
      <p:cxnSp>
        <p:nvCxnSpPr>
          <p:cNvPr id="11" name="AutoShape 65"/>
          <p:cNvCxnSpPr>
            <a:cxnSpLocks noChangeShapeType="1"/>
            <a:stCxn id="20" idx="0"/>
            <a:endCxn id="9" idx="0"/>
          </p:cNvCxnSpPr>
          <p:nvPr/>
        </p:nvCxnSpPr>
        <p:spPr bwMode="auto">
          <a:xfrm flipH="1">
            <a:off x="5396520" y="3129788"/>
            <a:ext cx="785205" cy="950601"/>
          </a:xfrm>
          <a:prstGeom prst="straightConnector1">
            <a:avLst/>
          </a:prstGeom>
          <a:noFill/>
          <a:ln w="25400" cmpd="sng">
            <a:solidFill>
              <a:schemeClr val="accent1"/>
            </a:solidFill>
            <a:miter lim="800000"/>
          </a:ln>
          <a:extLst>
            <a:ext uri="{909E8E84-426E-40DD-AFC4-6F175D3DCCD1}">
              <a14:hiddenFill xmlns:a14="http://schemas.microsoft.com/office/drawing/2010/main">
                <a:noFill/>
              </a14:hiddenFill>
            </a:ext>
          </a:extLst>
        </p:spPr>
      </p:cxnSp>
      <p:grpSp>
        <p:nvGrpSpPr>
          <p:cNvPr id="12" name="Group 58"/>
          <p:cNvGrpSpPr/>
          <p:nvPr/>
        </p:nvGrpSpPr>
        <p:grpSpPr bwMode="auto">
          <a:xfrm>
            <a:off x="6012620" y="4066956"/>
            <a:ext cx="1473965" cy="927822"/>
            <a:chOff x="-290" y="0"/>
            <a:chExt cx="1189" cy="750"/>
          </a:xfrm>
        </p:grpSpPr>
        <p:pic>
          <p:nvPicPr>
            <p:cNvPr id="13" name="Picture 69"/>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9" y="0"/>
              <a:ext cx="31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 Box 60"/>
            <p:cNvSpPr>
              <a:spLocks noChangeArrowheads="1"/>
            </p:cNvSpPr>
            <p:nvPr/>
          </p:nvSpPr>
          <p:spPr bwMode="auto">
            <a:xfrm>
              <a:off x="-290" y="277"/>
              <a:ext cx="1189" cy="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b="1" dirty="0">
                  <a:latin typeface="微软雅黑" panose="020B0503020204020204" pitchFamily="34" charset="-122"/>
                  <a:ea typeface="微软雅黑" panose="020B0503020204020204" pitchFamily="34" charset="-122"/>
                  <a:sym typeface="微软雅黑" panose="020B0503020204020204" pitchFamily="34" charset="-122"/>
                </a:rPr>
                <a:t>终端</a:t>
              </a:r>
              <a:r>
                <a:rPr lang="en-US" sz="1600" b="1" dirty="0">
                  <a:latin typeface="微软雅黑" panose="020B0503020204020204" pitchFamily="34" charset="-122"/>
                  <a:ea typeface="微软雅黑" panose="020B0503020204020204" pitchFamily="34" charset="-122"/>
                  <a:sym typeface="微软雅黑" panose="020B0503020204020204" pitchFamily="34" charset="-122"/>
                </a:rPr>
                <a:t>C</a:t>
              </a:r>
            </a:p>
            <a:p>
              <a:pPr algn="ctr"/>
              <a:r>
                <a:rPr lang="en-US" sz="1600" b="1" dirty="0">
                  <a:latin typeface="微软雅黑" panose="020B0503020204020204" pitchFamily="34" charset="-122"/>
                  <a:ea typeface="微软雅黑" panose="020B0503020204020204" pitchFamily="34" charset="-122"/>
                  <a:sym typeface="微软雅黑" panose="020B0503020204020204" pitchFamily="34" charset="-122"/>
                </a:rPr>
                <a:t>192.1.1.3/24</a:t>
              </a:r>
            </a:p>
          </p:txBody>
        </p:sp>
      </p:grpSp>
      <p:grpSp>
        <p:nvGrpSpPr>
          <p:cNvPr id="15" name="Group 58"/>
          <p:cNvGrpSpPr/>
          <p:nvPr/>
        </p:nvGrpSpPr>
        <p:grpSpPr bwMode="auto">
          <a:xfrm>
            <a:off x="7452344" y="4066956"/>
            <a:ext cx="1473965" cy="923021"/>
            <a:chOff x="-313" y="0"/>
            <a:chExt cx="1189" cy="746"/>
          </a:xfrm>
        </p:grpSpPr>
        <p:pic>
          <p:nvPicPr>
            <p:cNvPr id="16" name="Picture 69"/>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0" y="0"/>
              <a:ext cx="31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60"/>
            <p:cNvSpPr>
              <a:spLocks noChangeArrowheads="1"/>
            </p:cNvSpPr>
            <p:nvPr/>
          </p:nvSpPr>
          <p:spPr bwMode="auto">
            <a:xfrm>
              <a:off x="-313" y="273"/>
              <a:ext cx="1189" cy="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b="1" dirty="0">
                  <a:latin typeface="微软雅黑" panose="020B0503020204020204" pitchFamily="34" charset="-122"/>
                  <a:ea typeface="微软雅黑" panose="020B0503020204020204" pitchFamily="34" charset="-122"/>
                  <a:sym typeface="微软雅黑" panose="020B0503020204020204" pitchFamily="34" charset="-122"/>
                </a:rPr>
                <a:t>终端</a:t>
              </a:r>
              <a:r>
                <a:rPr lang="en-US" sz="1600" b="1" dirty="0">
                  <a:latin typeface="微软雅黑" panose="020B0503020204020204" pitchFamily="34" charset="-122"/>
                  <a:ea typeface="微软雅黑" panose="020B0503020204020204" pitchFamily="34" charset="-122"/>
                  <a:sym typeface="微软雅黑" panose="020B0503020204020204" pitchFamily="34" charset="-122"/>
                </a:rPr>
                <a:t>D</a:t>
              </a:r>
            </a:p>
            <a:p>
              <a:pPr algn="ctr"/>
              <a:r>
                <a:rPr lang="en-US" sz="1600" b="1" dirty="0">
                  <a:latin typeface="微软雅黑" panose="020B0503020204020204" pitchFamily="34" charset="-122"/>
                  <a:ea typeface="微软雅黑" panose="020B0503020204020204" pitchFamily="34" charset="-122"/>
                  <a:sym typeface="微软雅黑" panose="020B0503020204020204" pitchFamily="34" charset="-122"/>
                </a:rPr>
                <a:t>192.1.1.4/24</a:t>
              </a:r>
            </a:p>
          </p:txBody>
        </p:sp>
      </p:grpSp>
      <p:cxnSp>
        <p:nvCxnSpPr>
          <p:cNvPr id="18" name="AutoShape 65"/>
          <p:cNvCxnSpPr>
            <a:cxnSpLocks noChangeShapeType="1"/>
            <a:stCxn id="20" idx="0"/>
            <a:endCxn id="13" idx="0"/>
          </p:cNvCxnSpPr>
          <p:nvPr/>
        </p:nvCxnSpPr>
        <p:spPr bwMode="auto">
          <a:xfrm>
            <a:off x="6181725" y="3129788"/>
            <a:ext cx="547423" cy="937168"/>
          </a:xfrm>
          <a:prstGeom prst="straightConnector1">
            <a:avLst/>
          </a:prstGeom>
          <a:noFill/>
          <a:ln w="25400" cmpd="sng">
            <a:solidFill>
              <a:schemeClr val="accent1"/>
            </a:solidFill>
            <a:miter lim="800000"/>
          </a:ln>
          <a:extLst>
            <a:ext uri="{909E8E84-426E-40DD-AFC4-6F175D3DCCD1}">
              <a14:hiddenFill xmlns:a14="http://schemas.microsoft.com/office/drawing/2010/main">
                <a:noFill/>
              </a14:hiddenFill>
            </a:ext>
          </a:extLst>
        </p:spPr>
      </p:cxnSp>
      <p:cxnSp>
        <p:nvCxnSpPr>
          <p:cNvPr id="19" name="AutoShape 65"/>
          <p:cNvCxnSpPr>
            <a:cxnSpLocks noChangeShapeType="1"/>
            <a:stCxn id="20" idx="0"/>
            <a:endCxn id="16" idx="0"/>
          </p:cNvCxnSpPr>
          <p:nvPr/>
        </p:nvCxnSpPr>
        <p:spPr bwMode="auto">
          <a:xfrm>
            <a:off x="6181725" y="3129788"/>
            <a:ext cx="1992105" cy="937168"/>
          </a:xfrm>
          <a:prstGeom prst="straightConnector1">
            <a:avLst/>
          </a:prstGeom>
          <a:noFill/>
          <a:ln w="25400" cmpd="sng">
            <a:solidFill>
              <a:schemeClr val="accent1"/>
            </a:solidFill>
            <a:miter lim="800000"/>
          </a:ln>
          <a:extLst>
            <a:ext uri="{909E8E84-426E-40DD-AFC4-6F175D3DCCD1}">
              <a14:hiddenFill xmlns:a14="http://schemas.microsoft.com/office/drawing/2010/main">
                <a:noFill/>
              </a14:hiddenFill>
            </a:ext>
          </a:extLst>
        </p:spPr>
      </p:cxnSp>
      <p:pic>
        <p:nvPicPr>
          <p:cNvPr id="20" name="Picture 7"/>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83264" y="3129788"/>
            <a:ext cx="1396922" cy="41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42"/>
          <p:cNvSpPr>
            <a:spLocks noChangeArrowheads="1"/>
          </p:cNvSpPr>
          <p:nvPr/>
        </p:nvSpPr>
        <p:spPr bwMode="auto">
          <a:xfrm>
            <a:off x="5803225" y="2752101"/>
            <a:ext cx="80021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6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交换机</a:t>
            </a:r>
          </a:p>
        </p:txBody>
      </p:sp>
      <p:sp>
        <p:nvSpPr>
          <p:cNvPr id="22" name="TextBox 43"/>
          <p:cNvSpPr>
            <a:spLocks noChangeArrowheads="1"/>
          </p:cNvSpPr>
          <p:nvPr/>
        </p:nvSpPr>
        <p:spPr bwMode="auto">
          <a:xfrm>
            <a:off x="5249561" y="3130891"/>
            <a:ext cx="37438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6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1</a:t>
            </a:r>
            <a:endParaRPr lang="zh-CN" altLang="en-US" sz="16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TextBox 44"/>
          <p:cNvSpPr>
            <a:spLocks noChangeArrowheads="1"/>
          </p:cNvSpPr>
          <p:nvPr/>
        </p:nvSpPr>
        <p:spPr bwMode="auto">
          <a:xfrm>
            <a:off x="5436060" y="3440382"/>
            <a:ext cx="31130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6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2</a:t>
            </a:r>
            <a:endParaRPr lang="zh-CN" altLang="en-US" sz="16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TextBox 45"/>
          <p:cNvSpPr>
            <a:spLocks noChangeArrowheads="1"/>
          </p:cNvSpPr>
          <p:nvPr/>
        </p:nvSpPr>
        <p:spPr bwMode="auto">
          <a:xfrm>
            <a:off x="6132826" y="3479176"/>
            <a:ext cx="31130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6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3</a:t>
            </a:r>
            <a:endParaRPr lang="zh-CN" altLang="en-US" sz="16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TextBox 46"/>
          <p:cNvSpPr>
            <a:spLocks noChangeArrowheads="1"/>
          </p:cNvSpPr>
          <p:nvPr/>
        </p:nvSpPr>
        <p:spPr bwMode="auto">
          <a:xfrm>
            <a:off x="6780871" y="3130891"/>
            <a:ext cx="31130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6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4</a:t>
            </a:r>
            <a:endParaRPr lang="zh-CN" altLang="en-US" sz="16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750"/>
                                        <p:tgtEl>
                                          <p:spTgt spid="3">
                                            <p:txEl>
                                              <p:pRg st="0" end="0"/>
                                            </p:txEl>
                                          </p:spTgt>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wipe(left)">
                                      <p:cBhvr>
                                        <p:cTn id="11" dur="750"/>
                                        <p:tgtEl>
                                          <p:spTgt spid="3">
                                            <p:txEl>
                                              <p:pRg st="1" end="1"/>
                                            </p:txEl>
                                          </p:spTgt>
                                        </p:tgtEl>
                                      </p:cBhvr>
                                    </p:animEffect>
                                  </p:childTnLst>
                                </p:cTn>
                              </p:par>
                            </p:childTnLst>
                          </p:cTn>
                        </p:par>
                        <p:par>
                          <p:cTn id="12" fill="hold">
                            <p:stCondLst>
                              <p:cond delay="2000"/>
                            </p:stCondLst>
                            <p:childTnLst>
                              <p:par>
                                <p:cTn id="13" presetID="22" presetClass="entr" presetSubtype="8"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wipe(left)">
                                      <p:cBhvr>
                                        <p:cTn id="15" dur="750"/>
                                        <p:tgtEl>
                                          <p:spTgt spid="3">
                                            <p:txEl>
                                              <p:pRg st="2" end="2"/>
                                            </p:txEl>
                                          </p:spTgt>
                                        </p:tgtEl>
                                      </p:cBhvr>
                                    </p:animEffect>
                                  </p:childTnLst>
                                </p:cTn>
                              </p:par>
                            </p:childTnLst>
                          </p:cTn>
                        </p:par>
                        <p:par>
                          <p:cTn id="16" fill="hold">
                            <p:stCondLst>
                              <p:cond delay="3000"/>
                            </p:stCondLst>
                            <p:childTnLst>
                              <p:par>
                                <p:cTn id="17" presetID="22" presetClass="entr" presetSubtype="8"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wipe(left)">
                                      <p:cBhvr>
                                        <p:cTn id="19" dur="75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实验原理</a:t>
            </a:r>
            <a:endParaRPr lang="zh-CN" altLang="en-US" dirty="0"/>
          </a:p>
        </p:txBody>
      </p:sp>
      <p:sp>
        <p:nvSpPr>
          <p:cNvPr id="3" name="内容占位符 2"/>
          <p:cNvSpPr>
            <a:spLocks noGrp="1"/>
          </p:cNvSpPr>
          <p:nvPr>
            <p:ph idx="1"/>
          </p:nvPr>
        </p:nvSpPr>
        <p:spPr>
          <a:xfrm>
            <a:off x="467715" y="699620"/>
            <a:ext cx="8229600" cy="1512105"/>
          </a:xfrm>
        </p:spPr>
        <p:txBody>
          <a:bodyPr/>
          <a:lstStyle/>
          <a:p>
            <a:pPr marL="0" indent="0">
              <a:lnSpc>
                <a:spcPct val="200000"/>
              </a:lnSpc>
              <a:spcBef>
                <a:spcPts val="0"/>
              </a:spcBef>
              <a:buNone/>
            </a:pPr>
            <a:r>
              <a:rPr lang="en-US" altLang="zh-CN" kern="1200" dirty="0" smtClean="0"/>
              <a:t>1</a:t>
            </a:r>
            <a:r>
              <a:rPr lang="zh-CN" altLang="en-US" kern="1200" dirty="0" smtClean="0"/>
              <a:t>、</a:t>
            </a:r>
            <a:r>
              <a:rPr lang="zh-CN" altLang="zh-CN" kern="1200" dirty="0" smtClean="0"/>
              <a:t>交换机</a:t>
            </a:r>
            <a:r>
              <a:rPr lang="zh-CN" altLang="zh-CN" kern="1200" dirty="0"/>
              <a:t>建立转发项过程</a:t>
            </a:r>
          </a:p>
          <a:p>
            <a:pPr lvl="1">
              <a:lnSpc>
                <a:spcPct val="200000"/>
              </a:lnSpc>
              <a:spcBef>
                <a:spcPts val="0"/>
              </a:spcBef>
              <a:buFont typeface="Wingdings" pitchFamily="2" charset="2"/>
              <a:buChar char="Ø"/>
            </a:pPr>
            <a:r>
              <a:rPr lang="en-US" altLang="zh-CN" kern="1200" dirty="0"/>
              <a:t>MAC</a:t>
            </a:r>
            <a:r>
              <a:rPr lang="zh-CN" altLang="en-US" kern="1200" dirty="0"/>
              <a:t>地址为</a:t>
            </a:r>
            <a:r>
              <a:rPr lang="en-US" altLang="zh-CN" kern="1200" dirty="0"/>
              <a:t>MAC</a:t>
            </a:r>
            <a:r>
              <a:rPr lang="zh-CN" altLang="en-US" kern="1200" dirty="0"/>
              <a:t>帧源</a:t>
            </a:r>
            <a:r>
              <a:rPr lang="en-US" altLang="zh-CN" kern="1200" dirty="0"/>
              <a:t>MAC</a:t>
            </a:r>
            <a:r>
              <a:rPr lang="zh-CN" altLang="en-US" kern="1200" dirty="0"/>
              <a:t>地址、转发端口为接收</a:t>
            </a:r>
            <a:r>
              <a:rPr lang="en-US" altLang="zh-CN" kern="1200" dirty="0"/>
              <a:t>MAC</a:t>
            </a:r>
            <a:r>
              <a:rPr lang="zh-CN" altLang="en-US" kern="1200" dirty="0"/>
              <a:t>帧</a:t>
            </a:r>
            <a:r>
              <a:rPr lang="zh-CN" altLang="en-US" kern="1200" dirty="0" smtClean="0"/>
              <a:t>端口</a:t>
            </a:r>
            <a:endParaRPr lang="zh-CN" altLang="zh-CN" kern="1200" dirty="0"/>
          </a:p>
        </p:txBody>
      </p:sp>
      <p:sp>
        <p:nvSpPr>
          <p:cNvPr id="4" name="Text Box 8"/>
          <p:cNvSpPr txBox="1">
            <a:spLocks noChangeArrowheads="1"/>
          </p:cNvSpPr>
          <p:nvPr/>
        </p:nvSpPr>
        <p:spPr bwMode="auto">
          <a:xfrm>
            <a:off x="2059665" y="2067715"/>
            <a:ext cx="110177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b="1" dirty="0">
                <a:effectLst>
                  <a:outerShdw blurRad="38100" dist="38100" dir="2700000" algn="tl">
                    <a:srgbClr val="000000">
                      <a:alpha val="43137"/>
                    </a:srgbClr>
                  </a:outerShdw>
                </a:effectLst>
                <a:latin typeface="造字工房悦黑体验版常规体" pitchFamily="50" charset="-122"/>
                <a:ea typeface="造字工房悦黑体验版常规体" pitchFamily="50" charset="-122"/>
              </a:rPr>
              <a:t>转发表</a:t>
            </a:r>
          </a:p>
        </p:txBody>
      </p:sp>
      <p:graphicFrame>
        <p:nvGraphicFramePr>
          <p:cNvPr id="5" name="表格 4"/>
          <p:cNvGraphicFramePr>
            <a:graphicFrameLocks noGrp="1"/>
          </p:cNvGraphicFramePr>
          <p:nvPr>
            <p:extLst>
              <p:ext uri="{D42A27DB-BD31-4B8C-83A1-F6EECF244321}">
                <p14:modId xmlns:p14="http://schemas.microsoft.com/office/powerpoint/2010/main" val="1538142452"/>
              </p:ext>
            </p:extLst>
          </p:nvPr>
        </p:nvGraphicFramePr>
        <p:xfrm>
          <a:off x="1237708" y="2479460"/>
          <a:ext cx="2520176" cy="1676400"/>
        </p:xfrm>
        <a:graphic>
          <a:graphicData uri="http://schemas.openxmlformats.org/drawingml/2006/table">
            <a:tbl>
              <a:tblPr firstRow="1" bandRow="1">
                <a:tableStyleId>{93296810-A885-4BE3-A3E7-6D5BEEA58F35}</a:tableStyleId>
              </a:tblPr>
              <a:tblGrid>
                <a:gridCol w="1260088"/>
                <a:gridCol w="1260088"/>
              </a:tblGrid>
              <a:tr h="237853">
                <a:tc>
                  <a:txBody>
                    <a:bodyPr/>
                    <a:lstStyle/>
                    <a:p>
                      <a:pPr algn="ctr"/>
                      <a:r>
                        <a:rPr kumimoji="0" lang="en-US" altLang="zh-CN" sz="1600" b="1" i="0" u="none" strike="noStrike" kern="0" cap="none" spc="0" normalizeH="0" baseline="0" noProof="0" dirty="0" smtClean="0">
                          <a:ln>
                            <a:noFill/>
                          </a:ln>
                          <a:effectLst/>
                          <a:uLnTx/>
                          <a:uFillTx/>
                          <a:latin typeface="造字工房悦黑体验版常规体" pitchFamily="50" charset="-122"/>
                          <a:ea typeface="造字工房悦黑体验版常规体" pitchFamily="50" charset="-122"/>
                        </a:rPr>
                        <a:t>MAC</a:t>
                      </a:r>
                      <a:r>
                        <a:rPr kumimoji="0" lang="zh-CN" altLang="en-US" sz="1600" b="1" i="0" u="none" strike="noStrike" kern="0" cap="none" spc="0" normalizeH="0" baseline="0" noProof="0" dirty="0" smtClean="0">
                          <a:ln>
                            <a:noFill/>
                          </a:ln>
                          <a:effectLst/>
                          <a:uLnTx/>
                          <a:uFillTx/>
                          <a:latin typeface="造字工房悦黑体验版常规体" pitchFamily="50" charset="-122"/>
                          <a:ea typeface="造字工房悦黑体验版常规体" pitchFamily="50" charset="-122"/>
                        </a:rPr>
                        <a:t>地址</a:t>
                      </a:r>
                      <a:endParaRPr lang="zh-CN" altLang="en-US" sz="1600" b="1" dirty="0">
                        <a:effectLst/>
                      </a:endParaRPr>
                    </a:p>
                  </a:txBody>
                  <a:tcPr/>
                </a:tc>
                <a:tc>
                  <a:txBody>
                    <a:bodyPr/>
                    <a:lstStyle/>
                    <a:p>
                      <a:pPr algn="ctr"/>
                      <a:r>
                        <a:rPr kumimoji="0" lang="zh-CN" altLang="en-US" sz="1600" b="1" i="0" u="none" strike="noStrike" kern="0" cap="none" spc="0" normalizeH="0" baseline="0" noProof="0" dirty="0" smtClean="0">
                          <a:ln>
                            <a:noFill/>
                          </a:ln>
                          <a:effectLst/>
                          <a:uLnTx/>
                          <a:uFillTx/>
                          <a:latin typeface="造字工房悦黑体验版常规体" pitchFamily="50" charset="-122"/>
                          <a:ea typeface="造字工房悦黑体验版常规体" pitchFamily="50" charset="-122"/>
                        </a:rPr>
                        <a:t>转发端口</a:t>
                      </a:r>
                      <a:endParaRPr lang="zh-CN" altLang="en-US" sz="1600" b="1" dirty="0">
                        <a:effectLst/>
                      </a:endParaRPr>
                    </a:p>
                  </a:txBody>
                  <a:tcPr/>
                </a:tc>
              </a:tr>
              <a:tr h="237853">
                <a:tc>
                  <a:txBody>
                    <a:bodyPr/>
                    <a:lstStyle/>
                    <a:p>
                      <a:pPr algn="ctr"/>
                      <a:r>
                        <a:rPr kumimoji="0" lang="zh-CN" altLang="en-US" sz="1600" b="1" i="0" u="none" strike="noStrike" kern="0" cap="none" spc="0" normalizeH="0" baseline="0" noProof="0" dirty="0" smtClean="0">
                          <a:ln>
                            <a:noFill/>
                          </a:ln>
                          <a:effectLst/>
                          <a:uLnTx/>
                          <a:uFillTx/>
                          <a:latin typeface="造字工房悦黑体验版常规体" pitchFamily="50" charset="-122"/>
                          <a:ea typeface="造字工房悦黑体验版常规体" pitchFamily="50" charset="-122"/>
                        </a:rPr>
                        <a:t> </a:t>
                      </a:r>
                      <a:r>
                        <a:rPr kumimoji="0" lang="en-US" altLang="zh-CN" sz="1600" b="1" i="0" u="none" strike="noStrike" kern="0" cap="none" spc="0" normalizeH="0" baseline="0" noProof="0" dirty="0" smtClean="0">
                          <a:ln>
                            <a:noFill/>
                          </a:ln>
                          <a:effectLst/>
                          <a:uLnTx/>
                          <a:uFillTx/>
                          <a:latin typeface="造字工房悦黑体验版常规体" pitchFamily="50" charset="-122"/>
                          <a:ea typeface="造字工房悦黑体验版常规体" pitchFamily="50" charset="-122"/>
                        </a:rPr>
                        <a:t>MAC A</a:t>
                      </a:r>
                      <a:endParaRPr lang="zh-CN" altLang="en-US" sz="1600" b="1" dirty="0">
                        <a:effectLst/>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effectLst/>
                          <a:uLnTx/>
                          <a:uFillTx/>
                          <a:latin typeface="造字工房悦黑体验版常规体" pitchFamily="50" charset="-122"/>
                          <a:ea typeface="造字工房悦黑体验版常规体" pitchFamily="50" charset="-122"/>
                        </a:rPr>
                        <a:t>端口</a:t>
                      </a:r>
                      <a:r>
                        <a:rPr kumimoji="0" lang="en-US" altLang="zh-CN" sz="1600" b="1" i="0" u="none" strike="noStrike" kern="0" cap="none" spc="0" normalizeH="0" baseline="0" noProof="0" dirty="0" smtClean="0">
                          <a:ln>
                            <a:noFill/>
                          </a:ln>
                          <a:effectLst/>
                          <a:uLnTx/>
                          <a:uFillTx/>
                          <a:latin typeface="造字工房悦黑体验版常规体" pitchFamily="50" charset="-122"/>
                          <a:ea typeface="造字工房悦黑体验版常规体" pitchFamily="50" charset="-122"/>
                        </a:rPr>
                        <a:t>1</a:t>
                      </a:r>
                      <a:endParaRPr lang="zh-CN" altLang="en-US" sz="1600" b="1" dirty="0" smtClean="0">
                        <a:effectLst/>
                      </a:endParaRPr>
                    </a:p>
                  </a:txBody>
                  <a:tcPr/>
                </a:tc>
              </a:tr>
              <a:tr h="237853">
                <a:tc>
                  <a:txBody>
                    <a:bodyPr/>
                    <a:lstStyle/>
                    <a:p>
                      <a:pPr algn="ctr"/>
                      <a:r>
                        <a:rPr kumimoji="0" lang="zh-CN" altLang="en-US" sz="1600" b="1" i="0" u="none" strike="noStrike" kern="0" cap="none" spc="0" normalizeH="0" baseline="0" noProof="0" dirty="0" smtClean="0">
                          <a:ln>
                            <a:noFill/>
                          </a:ln>
                          <a:effectLst/>
                          <a:uLnTx/>
                          <a:uFillTx/>
                          <a:latin typeface="造字工房悦黑体验版常规体" pitchFamily="50" charset="-122"/>
                          <a:ea typeface="造字工房悦黑体验版常规体" pitchFamily="50" charset="-122"/>
                        </a:rPr>
                        <a:t>　</a:t>
                      </a:r>
                      <a:r>
                        <a:rPr kumimoji="0" lang="en-US" altLang="zh-CN" sz="1600" b="1" i="0" u="none" strike="noStrike" kern="0" cap="none" spc="0" normalizeH="0" baseline="0" noProof="0" dirty="0" smtClean="0">
                          <a:ln>
                            <a:noFill/>
                          </a:ln>
                          <a:effectLst/>
                          <a:uLnTx/>
                          <a:uFillTx/>
                          <a:latin typeface="造字工房悦黑体验版常规体" pitchFamily="50" charset="-122"/>
                          <a:ea typeface="造字工房悦黑体验版常规体" pitchFamily="50" charset="-122"/>
                        </a:rPr>
                        <a:t>MAC B	</a:t>
                      </a:r>
                      <a:endParaRPr lang="zh-CN" altLang="en-US" sz="1600" b="1" dirty="0">
                        <a:effectLst/>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effectLst/>
                          <a:uLnTx/>
                          <a:uFillTx/>
                          <a:latin typeface="造字工房悦黑体验版常规体" pitchFamily="50" charset="-122"/>
                          <a:ea typeface="造字工房悦黑体验版常规体" pitchFamily="50" charset="-122"/>
                        </a:rPr>
                        <a:t>端口</a:t>
                      </a:r>
                      <a:r>
                        <a:rPr kumimoji="0" lang="en-US" altLang="zh-CN" sz="1600" b="1" i="0" u="none" strike="noStrike" kern="0" cap="none" spc="0" normalizeH="0" baseline="0" noProof="0" dirty="0" smtClean="0">
                          <a:ln>
                            <a:noFill/>
                          </a:ln>
                          <a:effectLst/>
                          <a:uLnTx/>
                          <a:uFillTx/>
                          <a:latin typeface="造字工房悦黑体验版常规体" pitchFamily="50" charset="-122"/>
                          <a:ea typeface="造字工房悦黑体验版常规体" pitchFamily="50" charset="-122"/>
                        </a:rPr>
                        <a:t>2</a:t>
                      </a:r>
                      <a:endParaRPr lang="zh-CN" altLang="en-US" sz="1600" b="1" dirty="0" smtClean="0">
                        <a:effectLst/>
                      </a:endParaRPr>
                    </a:p>
                  </a:txBody>
                  <a:tcPr/>
                </a:tc>
              </a:tr>
              <a:tr h="237853">
                <a:tc>
                  <a:txBody>
                    <a:bodyPr/>
                    <a:lstStyle/>
                    <a:p>
                      <a:pPr algn="ctr"/>
                      <a:r>
                        <a:rPr kumimoji="0" lang="zh-CN" altLang="en-US" sz="1600" b="1" i="0" u="none" strike="noStrike" kern="0" cap="none" spc="0" normalizeH="0" baseline="0" noProof="0" dirty="0" smtClean="0">
                          <a:ln>
                            <a:noFill/>
                          </a:ln>
                          <a:effectLst/>
                          <a:uLnTx/>
                          <a:uFillTx/>
                          <a:latin typeface="造字工房悦黑体验版常规体" pitchFamily="50" charset="-122"/>
                          <a:ea typeface="造字工房悦黑体验版常规体" pitchFamily="50" charset="-122"/>
                        </a:rPr>
                        <a:t>　</a:t>
                      </a:r>
                      <a:r>
                        <a:rPr kumimoji="0" lang="en-US" altLang="zh-CN" sz="1600" b="1" i="0" u="none" strike="noStrike" kern="0" cap="none" spc="0" normalizeH="0" baseline="0" noProof="0" dirty="0" smtClean="0">
                          <a:ln>
                            <a:noFill/>
                          </a:ln>
                          <a:effectLst/>
                          <a:uLnTx/>
                          <a:uFillTx/>
                          <a:latin typeface="造字工房悦黑体验版常规体" pitchFamily="50" charset="-122"/>
                          <a:ea typeface="造字工房悦黑体验版常规体" pitchFamily="50" charset="-122"/>
                        </a:rPr>
                        <a:t>MAC C	</a:t>
                      </a:r>
                      <a:endParaRPr lang="zh-CN" altLang="en-US" sz="1600" b="1" dirty="0">
                        <a:effectLst/>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effectLst/>
                          <a:uLnTx/>
                          <a:uFillTx/>
                          <a:latin typeface="造字工房悦黑体验版常规体" pitchFamily="50" charset="-122"/>
                          <a:ea typeface="造字工房悦黑体验版常规体" pitchFamily="50" charset="-122"/>
                        </a:rPr>
                        <a:t>端口</a:t>
                      </a:r>
                      <a:r>
                        <a:rPr kumimoji="0" lang="en-US" altLang="zh-CN" sz="1600" b="1" i="0" u="none" strike="noStrike" kern="0" cap="none" spc="0" normalizeH="0" baseline="0" noProof="0" dirty="0" smtClean="0">
                          <a:ln>
                            <a:noFill/>
                          </a:ln>
                          <a:effectLst/>
                          <a:uLnTx/>
                          <a:uFillTx/>
                          <a:latin typeface="造字工房悦黑体验版常规体" pitchFamily="50" charset="-122"/>
                          <a:ea typeface="造字工房悦黑体验版常规体" pitchFamily="50" charset="-122"/>
                        </a:rPr>
                        <a:t>3</a:t>
                      </a:r>
                      <a:endParaRPr lang="zh-CN" altLang="en-US" sz="1600" b="1" dirty="0" smtClean="0">
                        <a:effectLst/>
                      </a:endParaRPr>
                    </a:p>
                  </a:txBody>
                  <a:tcPr/>
                </a:tc>
              </a:tr>
              <a:tr h="237853">
                <a:tc>
                  <a:txBody>
                    <a:bodyPr/>
                    <a:lstStyle/>
                    <a:p>
                      <a:pPr algn="ctr"/>
                      <a:r>
                        <a:rPr kumimoji="0" lang="zh-CN" altLang="en-US" sz="1600" b="1" i="0" u="none" strike="noStrike" kern="0" cap="none" spc="0" normalizeH="0" baseline="0" noProof="0" dirty="0" smtClean="0">
                          <a:ln>
                            <a:noFill/>
                          </a:ln>
                          <a:effectLst/>
                          <a:uLnTx/>
                          <a:uFillTx/>
                          <a:latin typeface="造字工房悦黑体验版常规体" pitchFamily="50" charset="-122"/>
                          <a:ea typeface="造字工房悦黑体验版常规体" pitchFamily="50" charset="-122"/>
                        </a:rPr>
                        <a:t>　</a:t>
                      </a:r>
                      <a:r>
                        <a:rPr kumimoji="0" lang="en-US" altLang="zh-CN" sz="1600" b="1" i="0" u="none" strike="noStrike" kern="0" cap="none" spc="0" normalizeH="0" baseline="0" noProof="0" dirty="0" smtClean="0">
                          <a:ln>
                            <a:noFill/>
                          </a:ln>
                          <a:effectLst/>
                          <a:uLnTx/>
                          <a:uFillTx/>
                          <a:latin typeface="造字工房悦黑体验版常规体" pitchFamily="50" charset="-122"/>
                          <a:ea typeface="造字工房悦黑体验版常规体" pitchFamily="50" charset="-122"/>
                        </a:rPr>
                        <a:t>MAC D	</a:t>
                      </a:r>
                      <a:endParaRPr lang="zh-CN" altLang="en-US" sz="1600" b="1" dirty="0">
                        <a:effectLst/>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effectLst/>
                          <a:uLnTx/>
                          <a:uFillTx/>
                          <a:latin typeface="造字工房悦黑体验版常规体" pitchFamily="50" charset="-122"/>
                          <a:ea typeface="造字工房悦黑体验版常规体" pitchFamily="50" charset="-122"/>
                        </a:rPr>
                        <a:t>端口</a:t>
                      </a:r>
                      <a:r>
                        <a:rPr kumimoji="0" lang="en-US" altLang="zh-CN" sz="1600" b="1" i="0" u="none" strike="noStrike" kern="0" cap="none" spc="0" normalizeH="0" baseline="0" noProof="0" dirty="0" smtClean="0">
                          <a:ln>
                            <a:noFill/>
                          </a:ln>
                          <a:effectLst/>
                          <a:uLnTx/>
                          <a:uFillTx/>
                          <a:latin typeface="造字工房悦黑体验版常规体" pitchFamily="50" charset="-122"/>
                          <a:ea typeface="造字工房悦黑体验版常规体" pitchFamily="50" charset="-122"/>
                        </a:rPr>
                        <a:t>4</a:t>
                      </a:r>
                      <a:endParaRPr lang="zh-CN" altLang="en-US" sz="1600" b="1" dirty="0" smtClean="0">
                        <a:effectLst/>
                      </a:endParaRPr>
                    </a:p>
                  </a:txBody>
                  <a:tcPr/>
                </a:tc>
              </a:tr>
            </a:tbl>
          </a:graphicData>
        </a:graphic>
      </p:graphicFrame>
      <p:sp>
        <p:nvSpPr>
          <p:cNvPr id="6" name="矩形 5"/>
          <p:cNvSpPr/>
          <p:nvPr/>
        </p:nvSpPr>
        <p:spPr bwMode="auto">
          <a:xfrm>
            <a:off x="1115760" y="2788358"/>
            <a:ext cx="2930143" cy="360025"/>
          </a:xfrm>
          <a:prstGeom prst="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nvGrpSpPr>
          <p:cNvPr id="7" name="组合 6"/>
          <p:cNvGrpSpPr/>
          <p:nvPr/>
        </p:nvGrpSpPr>
        <p:grpSpPr>
          <a:xfrm>
            <a:off x="4139970" y="2809236"/>
            <a:ext cx="1440100" cy="338554"/>
            <a:chOff x="5796085" y="3550834"/>
            <a:chExt cx="1440100" cy="338554"/>
          </a:xfrm>
        </p:grpSpPr>
        <p:sp>
          <p:nvSpPr>
            <p:cNvPr id="8" name="Text Box 8"/>
            <p:cNvSpPr txBox="1">
              <a:spLocks noChangeArrowheads="1"/>
            </p:cNvSpPr>
            <p:nvPr/>
          </p:nvSpPr>
          <p:spPr bwMode="auto">
            <a:xfrm>
              <a:off x="6372125" y="3550834"/>
              <a:ext cx="86406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sz="1600" b="1" dirty="0">
                  <a:latin typeface="造字工房悦黑体验版常规体" pitchFamily="50" charset="-122"/>
                  <a:ea typeface="造字工房悦黑体验版常规体" pitchFamily="50" charset="-122"/>
                </a:rPr>
                <a:t>转发项</a:t>
              </a:r>
            </a:p>
          </p:txBody>
        </p:sp>
        <p:cxnSp>
          <p:nvCxnSpPr>
            <p:cNvPr id="9" name="直接箭头连接符 8"/>
            <p:cNvCxnSpPr/>
            <p:nvPr/>
          </p:nvCxnSpPr>
          <p:spPr bwMode="auto">
            <a:xfrm flipH="1">
              <a:off x="5796085" y="3723830"/>
              <a:ext cx="576040" cy="0"/>
            </a:xfrm>
            <a:prstGeom prst="straightConnector1">
              <a:avLst/>
            </a:prstGeom>
            <a:ln>
              <a:headEnd type="none" w="med" len="med"/>
              <a:tailEnd type="arrow"/>
            </a:ln>
            <a:extLst/>
          </p:spPr>
          <p:style>
            <a:lnRef idx="3">
              <a:schemeClr val="accent1"/>
            </a:lnRef>
            <a:fillRef idx="0">
              <a:schemeClr val="accent1"/>
            </a:fillRef>
            <a:effectRef idx="2">
              <a:schemeClr val="accent1"/>
            </a:effectRef>
            <a:fontRef idx="minor">
              <a:schemeClr val="tx1"/>
            </a:fontRef>
          </p:style>
        </p:cxnSp>
      </p:grpSp>
      <p:grpSp>
        <p:nvGrpSpPr>
          <p:cNvPr id="10" name="Group 58"/>
          <p:cNvGrpSpPr/>
          <p:nvPr/>
        </p:nvGrpSpPr>
        <p:grpSpPr bwMode="auto">
          <a:xfrm>
            <a:off x="3419920" y="3939845"/>
            <a:ext cx="1473242" cy="940494"/>
            <a:chOff x="-397" y="0"/>
            <a:chExt cx="1190" cy="760"/>
          </a:xfrm>
        </p:grpSpPr>
        <p:pic>
          <p:nvPicPr>
            <p:cNvPr id="11" name="Picture 69"/>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0" y="0"/>
              <a:ext cx="31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Box 60"/>
            <p:cNvSpPr>
              <a:spLocks noChangeArrowheads="1"/>
            </p:cNvSpPr>
            <p:nvPr/>
          </p:nvSpPr>
          <p:spPr bwMode="auto">
            <a:xfrm>
              <a:off x="-397" y="287"/>
              <a:ext cx="1190" cy="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b="1" dirty="0">
                  <a:latin typeface="微软雅黑" panose="020B0503020204020204" pitchFamily="34" charset="-122"/>
                  <a:ea typeface="微软雅黑" panose="020B0503020204020204" pitchFamily="34" charset="-122"/>
                  <a:sym typeface="微软雅黑" panose="020B0503020204020204" pitchFamily="34" charset="-122"/>
                </a:rPr>
                <a:t>终端</a:t>
              </a:r>
              <a:r>
                <a:rPr lang="en-US" sz="1600" b="1" dirty="0">
                  <a:latin typeface="微软雅黑" panose="020B0503020204020204" pitchFamily="34" charset="-122"/>
                  <a:ea typeface="微软雅黑" panose="020B0503020204020204" pitchFamily="34" charset="-122"/>
                  <a:sym typeface="微软雅黑" panose="020B0503020204020204" pitchFamily="34" charset="-122"/>
                </a:rPr>
                <a:t>A</a:t>
              </a:r>
              <a:endParaRPr lang="zh-CN" altLang="en-US" sz="1600" b="1" dirty="0">
                <a:latin typeface="微软雅黑" panose="020B0503020204020204" pitchFamily="34" charset="-122"/>
                <a:ea typeface="微软雅黑" panose="020B0503020204020204" pitchFamily="34" charset="-122"/>
                <a:sym typeface="微软雅黑" panose="020B0503020204020204" pitchFamily="34" charset="-122"/>
              </a:endParaRPr>
            </a:p>
            <a:p>
              <a:pPr algn="ctr"/>
              <a:r>
                <a:rPr lang="en-US" sz="1600" b="1" dirty="0">
                  <a:latin typeface="微软雅黑" panose="020B0503020204020204" pitchFamily="34" charset="-122"/>
                  <a:ea typeface="微软雅黑" panose="020B0503020204020204" pitchFamily="34" charset="-122"/>
                  <a:sym typeface="微软雅黑" panose="020B0503020204020204" pitchFamily="34" charset="-122"/>
                </a:rPr>
                <a:t>192.1.1.1/24</a:t>
              </a:r>
              <a:endParaRPr lang="zh-CN" altLang="en-US" sz="1600" b="1" dirty="0">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13" name="AutoShape 65"/>
          <p:cNvCxnSpPr>
            <a:cxnSpLocks noChangeShapeType="1"/>
            <a:stCxn id="26" idx="0"/>
            <a:endCxn id="11" idx="0"/>
          </p:cNvCxnSpPr>
          <p:nvPr/>
        </p:nvCxnSpPr>
        <p:spPr bwMode="auto">
          <a:xfrm flipH="1">
            <a:off x="4318721" y="3002677"/>
            <a:ext cx="2151024" cy="937168"/>
          </a:xfrm>
          <a:prstGeom prst="straightConnector1">
            <a:avLst/>
          </a:prstGeom>
          <a:noFill/>
          <a:ln w="25400" cmpd="sng">
            <a:solidFill>
              <a:schemeClr val="accent1"/>
            </a:solidFill>
            <a:miter lim="800000"/>
          </a:ln>
          <a:extLst>
            <a:ext uri="{909E8E84-426E-40DD-AFC4-6F175D3DCCD1}">
              <a14:hiddenFill xmlns:a14="http://schemas.microsoft.com/office/drawing/2010/main">
                <a:noFill/>
              </a14:hiddenFill>
            </a:ext>
          </a:extLst>
        </p:spPr>
      </p:cxnSp>
      <p:grpSp>
        <p:nvGrpSpPr>
          <p:cNvPr id="14" name="Group 58"/>
          <p:cNvGrpSpPr/>
          <p:nvPr/>
        </p:nvGrpSpPr>
        <p:grpSpPr bwMode="auto">
          <a:xfrm>
            <a:off x="4860020" y="3953278"/>
            <a:ext cx="1473241" cy="939531"/>
            <a:chOff x="-409" y="0"/>
            <a:chExt cx="1190" cy="759"/>
          </a:xfrm>
        </p:grpSpPr>
        <p:pic>
          <p:nvPicPr>
            <p:cNvPr id="15" name="Picture 69"/>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8" y="0"/>
              <a:ext cx="31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 Box 60"/>
            <p:cNvSpPr>
              <a:spLocks noChangeArrowheads="1"/>
            </p:cNvSpPr>
            <p:nvPr/>
          </p:nvSpPr>
          <p:spPr bwMode="auto">
            <a:xfrm>
              <a:off x="-409" y="287"/>
              <a:ext cx="1190" cy="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b="1" dirty="0">
                  <a:latin typeface="微软雅黑" panose="020B0503020204020204" pitchFamily="34" charset="-122"/>
                  <a:ea typeface="微软雅黑" panose="020B0503020204020204" pitchFamily="34" charset="-122"/>
                  <a:sym typeface="微软雅黑" panose="020B0503020204020204" pitchFamily="34" charset="-122"/>
                </a:rPr>
                <a:t>终端</a:t>
              </a:r>
              <a:r>
                <a:rPr lang="en-US" sz="1600" b="1" dirty="0">
                  <a:latin typeface="微软雅黑" panose="020B0503020204020204" pitchFamily="34" charset="-122"/>
                  <a:ea typeface="微软雅黑" panose="020B0503020204020204" pitchFamily="34" charset="-122"/>
                  <a:sym typeface="微软雅黑" panose="020B0503020204020204" pitchFamily="34" charset="-122"/>
                </a:rPr>
                <a:t>B</a:t>
              </a:r>
            </a:p>
            <a:p>
              <a:pPr algn="ctr"/>
              <a:r>
                <a:rPr lang="en-US" sz="1600" b="1" dirty="0">
                  <a:latin typeface="微软雅黑" panose="020B0503020204020204" pitchFamily="34" charset="-122"/>
                  <a:ea typeface="微软雅黑" panose="020B0503020204020204" pitchFamily="34" charset="-122"/>
                  <a:sym typeface="微软雅黑" panose="020B0503020204020204" pitchFamily="34" charset="-122"/>
                </a:rPr>
                <a:t>192.1.1.2/24</a:t>
              </a:r>
            </a:p>
          </p:txBody>
        </p:sp>
      </p:grpSp>
      <p:cxnSp>
        <p:nvCxnSpPr>
          <p:cNvPr id="17" name="AutoShape 65"/>
          <p:cNvCxnSpPr>
            <a:cxnSpLocks noChangeShapeType="1"/>
            <a:stCxn id="26" idx="0"/>
            <a:endCxn id="15" idx="0"/>
          </p:cNvCxnSpPr>
          <p:nvPr/>
        </p:nvCxnSpPr>
        <p:spPr bwMode="auto">
          <a:xfrm flipH="1">
            <a:off x="5684540" y="3002677"/>
            <a:ext cx="785205" cy="950601"/>
          </a:xfrm>
          <a:prstGeom prst="straightConnector1">
            <a:avLst/>
          </a:prstGeom>
          <a:noFill/>
          <a:ln w="25400" cmpd="sng">
            <a:solidFill>
              <a:schemeClr val="accent1"/>
            </a:solidFill>
            <a:miter lim="800000"/>
          </a:ln>
          <a:extLst>
            <a:ext uri="{909E8E84-426E-40DD-AFC4-6F175D3DCCD1}">
              <a14:hiddenFill xmlns:a14="http://schemas.microsoft.com/office/drawing/2010/main">
                <a:noFill/>
              </a14:hiddenFill>
            </a:ext>
          </a:extLst>
        </p:spPr>
      </p:cxnSp>
      <p:grpSp>
        <p:nvGrpSpPr>
          <p:cNvPr id="18" name="Group 58"/>
          <p:cNvGrpSpPr/>
          <p:nvPr/>
        </p:nvGrpSpPr>
        <p:grpSpPr bwMode="auto">
          <a:xfrm>
            <a:off x="6300640" y="3939845"/>
            <a:ext cx="1473965" cy="927822"/>
            <a:chOff x="-290" y="0"/>
            <a:chExt cx="1189" cy="750"/>
          </a:xfrm>
        </p:grpSpPr>
        <p:pic>
          <p:nvPicPr>
            <p:cNvPr id="19" name="Picture 69"/>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9" y="0"/>
              <a:ext cx="31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 Box 60"/>
            <p:cNvSpPr>
              <a:spLocks noChangeArrowheads="1"/>
            </p:cNvSpPr>
            <p:nvPr/>
          </p:nvSpPr>
          <p:spPr bwMode="auto">
            <a:xfrm>
              <a:off x="-290" y="277"/>
              <a:ext cx="1189" cy="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b="1" dirty="0">
                  <a:latin typeface="微软雅黑" panose="020B0503020204020204" pitchFamily="34" charset="-122"/>
                  <a:ea typeface="微软雅黑" panose="020B0503020204020204" pitchFamily="34" charset="-122"/>
                  <a:sym typeface="微软雅黑" panose="020B0503020204020204" pitchFamily="34" charset="-122"/>
                </a:rPr>
                <a:t>终端</a:t>
              </a:r>
              <a:r>
                <a:rPr lang="en-US" sz="1600" b="1" dirty="0">
                  <a:latin typeface="微软雅黑" panose="020B0503020204020204" pitchFamily="34" charset="-122"/>
                  <a:ea typeface="微软雅黑" panose="020B0503020204020204" pitchFamily="34" charset="-122"/>
                  <a:sym typeface="微软雅黑" panose="020B0503020204020204" pitchFamily="34" charset="-122"/>
                </a:rPr>
                <a:t>C</a:t>
              </a:r>
            </a:p>
            <a:p>
              <a:pPr algn="ctr"/>
              <a:r>
                <a:rPr lang="en-US" sz="1600" b="1" dirty="0">
                  <a:latin typeface="微软雅黑" panose="020B0503020204020204" pitchFamily="34" charset="-122"/>
                  <a:ea typeface="微软雅黑" panose="020B0503020204020204" pitchFamily="34" charset="-122"/>
                  <a:sym typeface="微软雅黑" panose="020B0503020204020204" pitchFamily="34" charset="-122"/>
                </a:rPr>
                <a:t>192.1.1.3/24</a:t>
              </a:r>
            </a:p>
          </p:txBody>
        </p:sp>
      </p:grpSp>
      <p:grpSp>
        <p:nvGrpSpPr>
          <p:cNvPr id="21" name="Group 58"/>
          <p:cNvGrpSpPr/>
          <p:nvPr/>
        </p:nvGrpSpPr>
        <p:grpSpPr bwMode="auto">
          <a:xfrm>
            <a:off x="7740364" y="3939845"/>
            <a:ext cx="1473965" cy="923021"/>
            <a:chOff x="-313" y="0"/>
            <a:chExt cx="1189" cy="746"/>
          </a:xfrm>
        </p:grpSpPr>
        <p:pic>
          <p:nvPicPr>
            <p:cNvPr id="22" name="Picture 69"/>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0" y="0"/>
              <a:ext cx="31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 Box 60"/>
            <p:cNvSpPr>
              <a:spLocks noChangeArrowheads="1"/>
            </p:cNvSpPr>
            <p:nvPr/>
          </p:nvSpPr>
          <p:spPr bwMode="auto">
            <a:xfrm>
              <a:off x="-313" y="273"/>
              <a:ext cx="1189" cy="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b="1" dirty="0">
                  <a:latin typeface="微软雅黑" panose="020B0503020204020204" pitchFamily="34" charset="-122"/>
                  <a:ea typeface="微软雅黑" panose="020B0503020204020204" pitchFamily="34" charset="-122"/>
                  <a:sym typeface="微软雅黑" panose="020B0503020204020204" pitchFamily="34" charset="-122"/>
                </a:rPr>
                <a:t>终端</a:t>
              </a:r>
              <a:r>
                <a:rPr lang="en-US" sz="1600" b="1" dirty="0">
                  <a:latin typeface="微软雅黑" panose="020B0503020204020204" pitchFamily="34" charset="-122"/>
                  <a:ea typeface="微软雅黑" panose="020B0503020204020204" pitchFamily="34" charset="-122"/>
                  <a:sym typeface="微软雅黑" panose="020B0503020204020204" pitchFamily="34" charset="-122"/>
                </a:rPr>
                <a:t>D</a:t>
              </a:r>
            </a:p>
            <a:p>
              <a:pPr algn="ctr"/>
              <a:r>
                <a:rPr lang="en-US" sz="1600" b="1" dirty="0">
                  <a:latin typeface="微软雅黑" panose="020B0503020204020204" pitchFamily="34" charset="-122"/>
                  <a:ea typeface="微软雅黑" panose="020B0503020204020204" pitchFamily="34" charset="-122"/>
                  <a:sym typeface="微软雅黑" panose="020B0503020204020204" pitchFamily="34" charset="-122"/>
                </a:rPr>
                <a:t>192.1.1.4/24</a:t>
              </a:r>
            </a:p>
          </p:txBody>
        </p:sp>
      </p:grpSp>
      <p:cxnSp>
        <p:nvCxnSpPr>
          <p:cNvPr id="24" name="AutoShape 65"/>
          <p:cNvCxnSpPr>
            <a:cxnSpLocks noChangeShapeType="1"/>
            <a:stCxn id="26" idx="0"/>
            <a:endCxn id="19" idx="0"/>
          </p:cNvCxnSpPr>
          <p:nvPr/>
        </p:nvCxnSpPr>
        <p:spPr bwMode="auto">
          <a:xfrm>
            <a:off x="6469745" y="3002677"/>
            <a:ext cx="547423" cy="937168"/>
          </a:xfrm>
          <a:prstGeom prst="straightConnector1">
            <a:avLst/>
          </a:prstGeom>
          <a:noFill/>
          <a:ln w="25400" cmpd="sng">
            <a:solidFill>
              <a:schemeClr val="accent1"/>
            </a:solidFill>
            <a:miter lim="800000"/>
          </a:ln>
          <a:extLst>
            <a:ext uri="{909E8E84-426E-40DD-AFC4-6F175D3DCCD1}">
              <a14:hiddenFill xmlns:a14="http://schemas.microsoft.com/office/drawing/2010/main">
                <a:noFill/>
              </a14:hiddenFill>
            </a:ext>
          </a:extLst>
        </p:spPr>
      </p:cxnSp>
      <p:cxnSp>
        <p:nvCxnSpPr>
          <p:cNvPr id="25" name="AutoShape 65"/>
          <p:cNvCxnSpPr>
            <a:cxnSpLocks noChangeShapeType="1"/>
            <a:stCxn id="26" idx="0"/>
            <a:endCxn id="22" idx="0"/>
          </p:cNvCxnSpPr>
          <p:nvPr/>
        </p:nvCxnSpPr>
        <p:spPr bwMode="auto">
          <a:xfrm>
            <a:off x="6469745" y="3002677"/>
            <a:ext cx="1992105" cy="937168"/>
          </a:xfrm>
          <a:prstGeom prst="straightConnector1">
            <a:avLst/>
          </a:prstGeom>
          <a:noFill/>
          <a:ln w="25400" cmpd="sng">
            <a:solidFill>
              <a:schemeClr val="accent1"/>
            </a:solidFill>
            <a:miter lim="800000"/>
          </a:ln>
          <a:extLst>
            <a:ext uri="{909E8E84-426E-40DD-AFC4-6F175D3DCCD1}">
              <a14:hiddenFill xmlns:a14="http://schemas.microsoft.com/office/drawing/2010/main">
                <a:noFill/>
              </a14:hiddenFill>
            </a:ext>
          </a:extLst>
        </p:spPr>
      </p:cxnSp>
      <p:pic>
        <p:nvPicPr>
          <p:cNvPr id="26" name="Picture 7"/>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71284" y="3002677"/>
            <a:ext cx="1396922" cy="41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42"/>
          <p:cNvSpPr>
            <a:spLocks noChangeArrowheads="1"/>
          </p:cNvSpPr>
          <p:nvPr/>
        </p:nvSpPr>
        <p:spPr bwMode="auto">
          <a:xfrm>
            <a:off x="6091245" y="2624990"/>
            <a:ext cx="80021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6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交换机</a:t>
            </a:r>
          </a:p>
        </p:txBody>
      </p:sp>
      <p:sp>
        <p:nvSpPr>
          <p:cNvPr id="28" name="TextBox 43"/>
          <p:cNvSpPr>
            <a:spLocks noChangeArrowheads="1"/>
          </p:cNvSpPr>
          <p:nvPr/>
        </p:nvSpPr>
        <p:spPr bwMode="auto">
          <a:xfrm>
            <a:off x="5537581" y="3003780"/>
            <a:ext cx="37438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6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1</a:t>
            </a:r>
            <a:endParaRPr lang="zh-CN" altLang="en-US" sz="16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TextBox 44"/>
          <p:cNvSpPr>
            <a:spLocks noChangeArrowheads="1"/>
          </p:cNvSpPr>
          <p:nvPr/>
        </p:nvSpPr>
        <p:spPr bwMode="auto">
          <a:xfrm>
            <a:off x="5724080" y="3313271"/>
            <a:ext cx="31130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6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2</a:t>
            </a:r>
            <a:endParaRPr lang="zh-CN" altLang="en-US" sz="16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TextBox 45"/>
          <p:cNvSpPr>
            <a:spLocks noChangeArrowheads="1"/>
          </p:cNvSpPr>
          <p:nvPr/>
        </p:nvSpPr>
        <p:spPr bwMode="auto">
          <a:xfrm>
            <a:off x="6420846" y="3352065"/>
            <a:ext cx="31130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6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3</a:t>
            </a:r>
            <a:endParaRPr lang="zh-CN" altLang="en-US" sz="16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TextBox 46"/>
          <p:cNvSpPr>
            <a:spLocks noChangeArrowheads="1"/>
          </p:cNvSpPr>
          <p:nvPr/>
        </p:nvSpPr>
        <p:spPr bwMode="auto">
          <a:xfrm>
            <a:off x="7068891" y="3003780"/>
            <a:ext cx="31130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6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4</a:t>
            </a:r>
            <a:endParaRPr lang="zh-CN" altLang="en-US" sz="16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wipe(left)">
                                      <p:cBhvr>
                                        <p:cTn id="11" dur="500"/>
                                        <p:tgtEl>
                                          <p:spTgt spid="3">
                                            <p:txEl>
                                              <p:pRg st="1" end="1"/>
                                            </p:txEl>
                                          </p:spTgt>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up)">
                                      <p:cBhvr>
                                        <p:cTn id="15" dur="500"/>
                                        <p:tgtEl>
                                          <p:spTgt spid="4"/>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up)">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2" fill="hold"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right)">
                                      <p:cBhvr>
                                        <p:cTn id="24" dur="500"/>
                                        <p:tgtEl>
                                          <p:spTgt spid="7"/>
                                        </p:tgtEl>
                                      </p:cBhvr>
                                    </p:animEffect>
                                  </p:childTnLst>
                                </p:cTn>
                              </p:par>
                            </p:childTnLst>
                          </p:cTn>
                        </p:par>
                        <p:par>
                          <p:cTn id="25" fill="hold">
                            <p:stCondLst>
                              <p:cond delay="500"/>
                            </p:stCondLst>
                            <p:childTnLst>
                              <p:par>
                                <p:cTn id="26" presetID="22" presetClass="entr" presetSubtype="8"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left)">
                                      <p:cBhvr>
                                        <p:cTn id="2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内容占位符 2"/>
          <p:cNvSpPr>
            <a:spLocks noGrp="1"/>
          </p:cNvSpPr>
          <p:nvPr>
            <p:ph idx="1"/>
          </p:nvPr>
        </p:nvSpPr>
        <p:spPr>
          <a:xfrm>
            <a:off x="467715" y="699621"/>
            <a:ext cx="8229600" cy="2642713"/>
          </a:xfrm>
        </p:spPr>
        <p:txBody>
          <a:bodyPr/>
          <a:lstStyle/>
          <a:p>
            <a:pPr marL="0" indent="0">
              <a:lnSpc>
                <a:spcPct val="200000"/>
              </a:lnSpc>
              <a:spcBef>
                <a:spcPts val="0"/>
              </a:spcBef>
              <a:buNone/>
            </a:pPr>
            <a:r>
              <a:rPr lang="en-US" altLang="zh-CN" kern="1200" dirty="0" smtClean="0"/>
              <a:t>2</a:t>
            </a:r>
            <a:r>
              <a:rPr lang="zh-CN" altLang="en-US" kern="1200" dirty="0" smtClean="0"/>
              <a:t>、交换机</a:t>
            </a:r>
            <a:r>
              <a:rPr lang="zh-CN" altLang="en-US" kern="1200" dirty="0"/>
              <a:t>转发</a:t>
            </a:r>
            <a:r>
              <a:rPr lang="en-US" altLang="zh-CN" kern="1200" dirty="0"/>
              <a:t>MAC</a:t>
            </a:r>
            <a:r>
              <a:rPr lang="zh-CN" altLang="en-US" kern="1200" dirty="0"/>
              <a:t>帧</a:t>
            </a:r>
            <a:r>
              <a:rPr lang="zh-CN" altLang="en-US" kern="1200" dirty="0" smtClean="0"/>
              <a:t>过程，</a:t>
            </a:r>
            <a:r>
              <a:rPr lang="en-US" altLang="zh-CN" kern="1200" dirty="0"/>
              <a:t> </a:t>
            </a:r>
            <a:r>
              <a:rPr lang="zh-CN" altLang="en-US" kern="1200" dirty="0" smtClean="0"/>
              <a:t>若</a:t>
            </a:r>
            <a:r>
              <a:rPr lang="en-US" altLang="zh-CN" kern="1200" dirty="0" smtClean="0"/>
              <a:t>MAC</a:t>
            </a:r>
            <a:r>
              <a:rPr lang="zh-CN" altLang="en-US" kern="1200" dirty="0"/>
              <a:t>帧目的</a:t>
            </a:r>
            <a:r>
              <a:rPr lang="en-US" altLang="zh-CN" kern="1200" dirty="0"/>
              <a:t>MAC</a:t>
            </a:r>
            <a:r>
              <a:rPr lang="zh-CN" altLang="en-US" kern="1200" dirty="0"/>
              <a:t>地址</a:t>
            </a:r>
            <a:r>
              <a:rPr lang="zh-CN" altLang="en-US" kern="1200" dirty="0" smtClean="0"/>
              <a:t>为：</a:t>
            </a:r>
            <a:endParaRPr lang="zh-CN" altLang="en-US" kern="1200" dirty="0"/>
          </a:p>
          <a:p>
            <a:pPr lvl="1">
              <a:lnSpc>
                <a:spcPct val="200000"/>
              </a:lnSpc>
              <a:spcBef>
                <a:spcPts val="0"/>
              </a:spcBef>
              <a:buFont typeface="Wingdings" pitchFamily="2" charset="2"/>
              <a:buChar char="Ø"/>
            </a:pPr>
            <a:r>
              <a:rPr lang="zh-CN" altLang="en-US" kern="1200" dirty="0" smtClean="0"/>
              <a:t>广播地址，则广播</a:t>
            </a:r>
            <a:endParaRPr lang="zh-CN" altLang="en-US" kern="1200" dirty="0"/>
          </a:p>
        </p:txBody>
      </p:sp>
      <p:sp>
        <p:nvSpPr>
          <p:cNvPr id="11" name="标题 1"/>
          <p:cNvSpPr>
            <a:spLocks noGrp="1"/>
          </p:cNvSpPr>
          <p:nvPr>
            <p:ph type="title"/>
          </p:nvPr>
        </p:nvSpPr>
        <p:spPr>
          <a:xfrm>
            <a:off x="671195" y="176920"/>
            <a:ext cx="4908875" cy="432030"/>
          </a:xfrm>
        </p:spPr>
        <p:txBody>
          <a:bodyPr/>
          <a:lstStyle/>
          <a:p>
            <a:r>
              <a:rPr lang="zh-CN" altLang="zh-CN" dirty="0"/>
              <a:t>实验原理</a:t>
            </a:r>
            <a:endParaRPr lang="zh-CN" altLang="en-US" dirty="0"/>
          </a:p>
        </p:txBody>
      </p:sp>
      <p:grpSp>
        <p:nvGrpSpPr>
          <p:cNvPr id="12" name="Group 58"/>
          <p:cNvGrpSpPr/>
          <p:nvPr/>
        </p:nvGrpSpPr>
        <p:grpSpPr bwMode="auto">
          <a:xfrm>
            <a:off x="3419920" y="4210966"/>
            <a:ext cx="1473242" cy="940494"/>
            <a:chOff x="-397" y="0"/>
            <a:chExt cx="1190" cy="760"/>
          </a:xfrm>
        </p:grpSpPr>
        <p:pic>
          <p:nvPicPr>
            <p:cNvPr id="13" name="Picture 69"/>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0" y="0"/>
              <a:ext cx="31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 Box 60"/>
            <p:cNvSpPr>
              <a:spLocks noChangeArrowheads="1"/>
            </p:cNvSpPr>
            <p:nvPr/>
          </p:nvSpPr>
          <p:spPr bwMode="auto">
            <a:xfrm>
              <a:off x="-397" y="287"/>
              <a:ext cx="1190" cy="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b="1" dirty="0">
                  <a:latin typeface="微软雅黑" panose="020B0503020204020204" pitchFamily="34" charset="-122"/>
                  <a:ea typeface="微软雅黑" panose="020B0503020204020204" pitchFamily="34" charset="-122"/>
                  <a:sym typeface="微软雅黑" panose="020B0503020204020204" pitchFamily="34" charset="-122"/>
                </a:rPr>
                <a:t>终端</a:t>
              </a:r>
              <a:r>
                <a:rPr lang="en-US" sz="1600" b="1" dirty="0">
                  <a:latin typeface="微软雅黑" panose="020B0503020204020204" pitchFamily="34" charset="-122"/>
                  <a:ea typeface="微软雅黑" panose="020B0503020204020204" pitchFamily="34" charset="-122"/>
                  <a:sym typeface="微软雅黑" panose="020B0503020204020204" pitchFamily="34" charset="-122"/>
                </a:rPr>
                <a:t>A</a:t>
              </a:r>
              <a:endParaRPr lang="zh-CN" altLang="en-US" sz="1600" b="1" dirty="0">
                <a:latin typeface="微软雅黑" panose="020B0503020204020204" pitchFamily="34" charset="-122"/>
                <a:ea typeface="微软雅黑" panose="020B0503020204020204" pitchFamily="34" charset="-122"/>
                <a:sym typeface="微软雅黑" panose="020B0503020204020204" pitchFamily="34" charset="-122"/>
              </a:endParaRPr>
            </a:p>
            <a:p>
              <a:pPr algn="ctr"/>
              <a:r>
                <a:rPr lang="en-US" sz="1600" b="1" dirty="0">
                  <a:latin typeface="微软雅黑" panose="020B0503020204020204" pitchFamily="34" charset="-122"/>
                  <a:ea typeface="微软雅黑" panose="020B0503020204020204" pitchFamily="34" charset="-122"/>
                  <a:sym typeface="微软雅黑" panose="020B0503020204020204" pitchFamily="34" charset="-122"/>
                </a:rPr>
                <a:t>192.1.1.1/24</a:t>
              </a:r>
              <a:endParaRPr lang="zh-CN" altLang="en-US" sz="1600" b="1" dirty="0">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15" name="AutoShape 65"/>
          <p:cNvCxnSpPr>
            <a:cxnSpLocks noChangeShapeType="1"/>
            <a:stCxn id="28" idx="0"/>
            <a:endCxn id="13" idx="0"/>
          </p:cNvCxnSpPr>
          <p:nvPr/>
        </p:nvCxnSpPr>
        <p:spPr bwMode="auto">
          <a:xfrm flipH="1">
            <a:off x="4318721" y="3273798"/>
            <a:ext cx="2151024" cy="937168"/>
          </a:xfrm>
          <a:prstGeom prst="straightConnector1">
            <a:avLst/>
          </a:prstGeom>
          <a:noFill/>
          <a:ln w="25400" cmpd="sng">
            <a:solidFill>
              <a:schemeClr val="accent1"/>
            </a:solidFill>
            <a:miter lim="800000"/>
          </a:ln>
          <a:extLst>
            <a:ext uri="{909E8E84-426E-40DD-AFC4-6F175D3DCCD1}">
              <a14:hiddenFill xmlns:a14="http://schemas.microsoft.com/office/drawing/2010/main">
                <a:noFill/>
              </a14:hiddenFill>
            </a:ext>
          </a:extLst>
        </p:spPr>
      </p:cxnSp>
      <p:grpSp>
        <p:nvGrpSpPr>
          <p:cNvPr id="16" name="Group 58"/>
          <p:cNvGrpSpPr/>
          <p:nvPr/>
        </p:nvGrpSpPr>
        <p:grpSpPr bwMode="auto">
          <a:xfrm>
            <a:off x="4860020" y="4224399"/>
            <a:ext cx="1473241" cy="939531"/>
            <a:chOff x="-409" y="0"/>
            <a:chExt cx="1190" cy="759"/>
          </a:xfrm>
        </p:grpSpPr>
        <p:pic>
          <p:nvPicPr>
            <p:cNvPr id="17" name="Picture 69"/>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8" y="0"/>
              <a:ext cx="31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Text Box 60"/>
            <p:cNvSpPr>
              <a:spLocks noChangeArrowheads="1"/>
            </p:cNvSpPr>
            <p:nvPr/>
          </p:nvSpPr>
          <p:spPr bwMode="auto">
            <a:xfrm>
              <a:off x="-409" y="287"/>
              <a:ext cx="1190" cy="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b="1" dirty="0">
                  <a:latin typeface="微软雅黑" panose="020B0503020204020204" pitchFamily="34" charset="-122"/>
                  <a:ea typeface="微软雅黑" panose="020B0503020204020204" pitchFamily="34" charset="-122"/>
                  <a:sym typeface="微软雅黑" panose="020B0503020204020204" pitchFamily="34" charset="-122"/>
                </a:rPr>
                <a:t>终端</a:t>
              </a:r>
              <a:r>
                <a:rPr lang="en-US" sz="1600" b="1" dirty="0">
                  <a:latin typeface="微软雅黑" panose="020B0503020204020204" pitchFamily="34" charset="-122"/>
                  <a:ea typeface="微软雅黑" panose="020B0503020204020204" pitchFamily="34" charset="-122"/>
                  <a:sym typeface="微软雅黑" panose="020B0503020204020204" pitchFamily="34" charset="-122"/>
                </a:rPr>
                <a:t>B</a:t>
              </a:r>
            </a:p>
            <a:p>
              <a:pPr algn="ctr"/>
              <a:r>
                <a:rPr lang="en-US" sz="1600" b="1" dirty="0">
                  <a:latin typeface="微软雅黑" panose="020B0503020204020204" pitchFamily="34" charset="-122"/>
                  <a:ea typeface="微软雅黑" panose="020B0503020204020204" pitchFamily="34" charset="-122"/>
                  <a:sym typeface="微软雅黑" panose="020B0503020204020204" pitchFamily="34" charset="-122"/>
                </a:rPr>
                <a:t>192.1.1.2/24</a:t>
              </a:r>
            </a:p>
          </p:txBody>
        </p:sp>
      </p:grpSp>
      <p:cxnSp>
        <p:nvCxnSpPr>
          <p:cNvPr id="19" name="AutoShape 65"/>
          <p:cNvCxnSpPr>
            <a:cxnSpLocks noChangeShapeType="1"/>
            <a:stCxn id="28" idx="0"/>
            <a:endCxn id="17" idx="0"/>
          </p:cNvCxnSpPr>
          <p:nvPr/>
        </p:nvCxnSpPr>
        <p:spPr bwMode="auto">
          <a:xfrm flipH="1">
            <a:off x="5684540" y="3273798"/>
            <a:ext cx="785205" cy="950601"/>
          </a:xfrm>
          <a:prstGeom prst="straightConnector1">
            <a:avLst/>
          </a:prstGeom>
          <a:noFill/>
          <a:ln w="25400" cmpd="sng">
            <a:solidFill>
              <a:schemeClr val="accent1"/>
            </a:solidFill>
            <a:miter lim="800000"/>
          </a:ln>
          <a:extLst>
            <a:ext uri="{909E8E84-426E-40DD-AFC4-6F175D3DCCD1}">
              <a14:hiddenFill xmlns:a14="http://schemas.microsoft.com/office/drawing/2010/main">
                <a:noFill/>
              </a14:hiddenFill>
            </a:ext>
          </a:extLst>
        </p:spPr>
      </p:cxnSp>
      <p:grpSp>
        <p:nvGrpSpPr>
          <p:cNvPr id="20" name="Group 58"/>
          <p:cNvGrpSpPr/>
          <p:nvPr/>
        </p:nvGrpSpPr>
        <p:grpSpPr bwMode="auto">
          <a:xfrm>
            <a:off x="6300640" y="4210966"/>
            <a:ext cx="1473965" cy="927822"/>
            <a:chOff x="-290" y="0"/>
            <a:chExt cx="1189" cy="750"/>
          </a:xfrm>
        </p:grpSpPr>
        <p:pic>
          <p:nvPicPr>
            <p:cNvPr id="21" name="Picture 69"/>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9" y="0"/>
              <a:ext cx="31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Text Box 60"/>
            <p:cNvSpPr>
              <a:spLocks noChangeArrowheads="1"/>
            </p:cNvSpPr>
            <p:nvPr/>
          </p:nvSpPr>
          <p:spPr bwMode="auto">
            <a:xfrm>
              <a:off x="-290" y="277"/>
              <a:ext cx="1189" cy="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b="1" dirty="0">
                  <a:latin typeface="微软雅黑" panose="020B0503020204020204" pitchFamily="34" charset="-122"/>
                  <a:ea typeface="微软雅黑" panose="020B0503020204020204" pitchFamily="34" charset="-122"/>
                  <a:sym typeface="微软雅黑" panose="020B0503020204020204" pitchFamily="34" charset="-122"/>
                </a:rPr>
                <a:t>终端</a:t>
              </a:r>
              <a:r>
                <a:rPr lang="en-US" sz="1600" b="1" dirty="0">
                  <a:latin typeface="微软雅黑" panose="020B0503020204020204" pitchFamily="34" charset="-122"/>
                  <a:ea typeface="微软雅黑" panose="020B0503020204020204" pitchFamily="34" charset="-122"/>
                  <a:sym typeface="微软雅黑" panose="020B0503020204020204" pitchFamily="34" charset="-122"/>
                </a:rPr>
                <a:t>C</a:t>
              </a:r>
            </a:p>
            <a:p>
              <a:pPr algn="ctr"/>
              <a:r>
                <a:rPr lang="en-US" sz="1600" b="1" dirty="0">
                  <a:latin typeface="微软雅黑" panose="020B0503020204020204" pitchFamily="34" charset="-122"/>
                  <a:ea typeface="微软雅黑" panose="020B0503020204020204" pitchFamily="34" charset="-122"/>
                  <a:sym typeface="微软雅黑" panose="020B0503020204020204" pitchFamily="34" charset="-122"/>
                </a:rPr>
                <a:t>192.1.1.3/24</a:t>
              </a:r>
            </a:p>
          </p:txBody>
        </p:sp>
      </p:grpSp>
      <p:grpSp>
        <p:nvGrpSpPr>
          <p:cNvPr id="23" name="Group 58"/>
          <p:cNvGrpSpPr/>
          <p:nvPr/>
        </p:nvGrpSpPr>
        <p:grpSpPr bwMode="auto">
          <a:xfrm>
            <a:off x="7740364" y="4210966"/>
            <a:ext cx="1473965" cy="923021"/>
            <a:chOff x="-313" y="0"/>
            <a:chExt cx="1189" cy="746"/>
          </a:xfrm>
        </p:grpSpPr>
        <p:pic>
          <p:nvPicPr>
            <p:cNvPr id="24" name="Picture 69"/>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0" y="0"/>
              <a:ext cx="31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 Box 60"/>
            <p:cNvSpPr>
              <a:spLocks noChangeArrowheads="1"/>
            </p:cNvSpPr>
            <p:nvPr/>
          </p:nvSpPr>
          <p:spPr bwMode="auto">
            <a:xfrm>
              <a:off x="-313" y="273"/>
              <a:ext cx="1189" cy="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b="1" dirty="0">
                  <a:latin typeface="微软雅黑" panose="020B0503020204020204" pitchFamily="34" charset="-122"/>
                  <a:ea typeface="微软雅黑" panose="020B0503020204020204" pitchFamily="34" charset="-122"/>
                  <a:sym typeface="微软雅黑" panose="020B0503020204020204" pitchFamily="34" charset="-122"/>
                </a:rPr>
                <a:t>终端</a:t>
              </a:r>
              <a:r>
                <a:rPr lang="en-US" sz="1600" b="1" dirty="0">
                  <a:latin typeface="微软雅黑" panose="020B0503020204020204" pitchFamily="34" charset="-122"/>
                  <a:ea typeface="微软雅黑" panose="020B0503020204020204" pitchFamily="34" charset="-122"/>
                  <a:sym typeface="微软雅黑" panose="020B0503020204020204" pitchFamily="34" charset="-122"/>
                </a:rPr>
                <a:t>D</a:t>
              </a:r>
            </a:p>
            <a:p>
              <a:pPr algn="ctr"/>
              <a:r>
                <a:rPr lang="en-US" sz="1600" b="1" dirty="0">
                  <a:latin typeface="微软雅黑" panose="020B0503020204020204" pitchFamily="34" charset="-122"/>
                  <a:ea typeface="微软雅黑" panose="020B0503020204020204" pitchFamily="34" charset="-122"/>
                  <a:sym typeface="微软雅黑" panose="020B0503020204020204" pitchFamily="34" charset="-122"/>
                </a:rPr>
                <a:t>192.1.1.4/24</a:t>
              </a:r>
            </a:p>
          </p:txBody>
        </p:sp>
      </p:grpSp>
      <p:cxnSp>
        <p:nvCxnSpPr>
          <p:cNvPr id="26" name="AutoShape 65"/>
          <p:cNvCxnSpPr>
            <a:cxnSpLocks noChangeShapeType="1"/>
            <a:stCxn id="28" idx="0"/>
            <a:endCxn id="21" idx="0"/>
          </p:cNvCxnSpPr>
          <p:nvPr/>
        </p:nvCxnSpPr>
        <p:spPr bwMode="auto">
          <a:xfrm>
            <a:off x="6469745" y="3273798"/>
            <a:ext cx="547423" cy="937168"/>
          </a:xfrm>
          <a:prstGeom prst="straightConnector1">
            <a:avLst/>
          </a:prstGeom>
          <a:noFill/>
          <a:ln w="25400" cmpd="sng">
            <a:solidFill>
              <a:schemeClr val="accent1"/>
            </a:solidFill>
            <a:miter lim="800000"/>
          </a:ln>
          <a:extLst>
            <a:ext uri="{909E8E84-426E-40DD-AFC4-6F175D3DCCD1}">
              <a14:hiddenFill xmlns:a14="http://schemas.microsoft.com/office/drawing/2010/main">
                <a:noFill/>
              </a14:hiddenFill>
            </a:ext>
          </a:extLst>
        </p:spPr>
      </p:cxnSp>
      <p:cxnSp>
        <p:nvCxnSpPr>
          <p:cNvPr id="27" name="AutoShape 65"/>
          <p:cNvCxnSpPr>
            <a:cxnSpLocks noChangeShapeType="1"/>
            <a:stCxn id="28" idx="0"/>
            <a:endCxn id="24" idx="0"/>
          </p:cNvCxnSpPr>
          <p:nvPr/>
        </p:nvCxnSpPr>
        <p:spPr bwMode="auto">
          <a:xfrm>
            <a:off x="6469745" y="3273798"/>
            <a:ext cx="1992105" cy="937168"/>
          </a:xfrm>
          <a:prstGeom prst="straightConnector1">
            <a:avLst/>
          </a:prstGeom>
          <a:noFill/>
          <a:ln w="25400" cmpd="sng">
            <a:solidFill>
              <a:schemeClr val="accent1"/>
            </a:solidFill>
            <a:miter lim="800000"/>
          </a:ln>
          <a:extLst>
            <a:ext uri="{909E8E84-426E-40DD-AFC4-6F175D3DCCD1}">
              <a14:hiddenFill xmlns:a14="http://schemas.microsoft.com/office/drawing/2010/main">
                <a:noFill/>
              </a14:hiddenFill>
            </a:ext>
          </a:extLst>
        </p:spPr>
      </p:cxnSp>
      <p:pic>
        <p:nvPicPr>
          <p:cNvPr id="28" name="Picture 7"/>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71284" y="3273798"/>
            <a:ext cx="1396922" cy="41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42"/>
          <p:cNvSpPr>
            <a:spLocks noChangeArrowheads="1"/>
          </p:cNvSpPr>
          <p:nvPr/>
        </p:nvSpPr>
        <p:spPr bwMode="auto">
          <a:xfrm>
            <a:off x="6091245" y="2896111"/>
            <a:ext cx="80021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6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交换机</a:t>
            </a:r>
          </a:p>
        </p:txBody>
      </p:sp>
      <p:sp>
        <p:nvSpPr>
          <p:cNvPr id="30" name="TextBox 43"/>
          <p:cNvSpPr>
            <a:spLocks noChangeArrowheads="1"/>
          </p:cNvSpPr>
          <p:nvPr/>
        </p:nvSpPr>
        <p:spPr bwMode="auto">
          <a:xfrm>
            <a:off x="5537581" y="3274901"/>
            <a:ext cx="37438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6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1</a:t>
            </a:r>
            <a:endParaRPr lang="zh-CN" altLang="en-US" sz="16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TextBox 44"/>
          <p:cNvSpPr>
            <a:spLocks noChangeArrowheads="1"/>
          </p:cNvSpPr>
          <p:nvPr/>
        </p:nvSpPr>
        <p:spPr bwMode="auto">
          <a:xfrm>
            <a:off x="5724080" y="3584392"/>
            <a:ext cx="31130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6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2</a:t>
            </a:r>
            <a:endParaRPr lang="zh-CN" altLang="en-US" sz="16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TextBox 45"/>
          <p:cNvSpPr>
            <a:spLocks noChangeArrowheads="1"/>
          </p:cNvSpPr>
          <p:nvPr/>
        </p:nvSpPr>
        <p:spPr bwMode="auto">
          <a:xfrm>
            <a:off x="6420846" y="3623186"/>
            <a:ext cx="31130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6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3</a:t>
            </a:r>
            <a:endParaRPr lang="zh-CN" altLang="en-US" sz="16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TextBox 46"/>
          <p:cNvSpPr>
            <a:spLocks noChangeArrowheads="1"/>
          </p:cNvSpPr>
          <p:nvPr/>
        </p:nvSpPr>
        <p:spPr bwMode="auto">
          <a:xfrm>
            <a:off x="7068891" y="3274901"/>
            <a:ext cx="31130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6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4</a:t>
            </a:r>
            <a:endParaRPr lang="zh-CN" altLang="en-US" sz="16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 name="Text Box 8"/>
          <p:cNvSpPr txBox="1">
            <a:spLocks noChangeArrowheads="1"/>
          </p:cNvSpPr>
          <p:nvPr/>
        </p:nvSpPr>
        <p:spPr bwMode="auto">
          <a:xfrm>
            <a:off x="1649696" y="2931775"/>
            <a:ext cx="110177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b="1" dirty="0">
                <a:effectLst>
                  <a:outerShdw blurRad="38100" dist="38100" dir="2700000" algn="tl">
                    <a:srgbClr val="000000">
                      <a:alpha val="43137"/>
                    </a:srgbClr>
                  </a:outerShdw>
                </a:effectLst>
                <a:latin typeface="造字工房悦黑体验版常规体" pitchFamily="50" charset="-122"/>
                <a:ea typeface="造字工房悦黑体验版常规体" pitchFamily="50" charset="-122"/>
              </a:rPr>
              <a:t>转发表</a:t>
            </a:r>
          </a:p>
        </p:txBody>
      </p:sp>
      <p:graphicFrame>
        <p:nvGraphicFramePr>
          <p:cNvPr id="35" name="表格 34"/>
          <p:cNvGraphicFramePr>
            <a:graphicFrameLocks noGrp="1"/>
          </p:cNvGraphicFramePr>
          <p:nvPr>
            <p:extLst>
              <p:ext uri="{D42A27DB-BD31-4B8C-83A1-F6EECF244321}">
                <p14:modId xmlns:p14="http://schemas.microsoft.com/office/powerpoint/2010/main" val="3945075400"/>
              </p:ext>
            </p:extLst>
          </p:nvPr>
        </p:nvGraphicFramePr>
        <p:xfrm>
          <a:off x="827739" y="3343520"/>
          <a:ext cx="2520176" cy="1676400"/>
        </p:xfrm>
        <a:graphic>
          <a:graphicData uri="http://schemas.openxmlformats.org/drawingml/2006/table">
            <a:tbl>
              <a:tblPr firstRow="1" bandRow="1">
                <a:tableStyleId>{93296810-A885-4BE3-A3E7-6D5BEEA58F35}</a:tableStyleId>
              </a:tblPr>
              <a:tblGrid>
                <a:gridCol w="1260088"/>
                <a:gridCol w="1260088"/>
              </a:tblGrid>
              <a:tr h="237853">
                <a:tc>
                  <a:txBody>
                    <a:bodyPr/>
                    <a:lstStyle/>
                    <a:p>
                      <a:pPr algn="ctr"/>
                      <a:r>
                        <a:rPr kumimoji="0" lang="en-US" altLang="zh-CN" sz="1600" b="1" i="0" u="none" strike="noStrike" kern="0" cap="none" spc="0" normalizeH="0" baseline="0" noProof="0" dirty="0" smtClean="0">
                          <a:ln>
                            <a:noFill/>
                          </a:ln>
                          <a:effectLst/>
                          <a:uLnTx/>
                          <a:uFillTx/>
                          <a:latin typeface="造字工房悦黑体验版常规体" pitchFamily="50" charset="-122"/>
                          <a:ea typeface="造字工房悦黑体验版常规体" pitchFamily="50" charset="-122"/>
                        </a:rPr>
                        <a:t>MAC</a:t>
                      </a:r>
                      <a:r>
                        <a:rPr kumimoji="0" lang="zh-CN" altLang="en-US" sz="1600" b="1" i="0" u="none" strike="noStrike" kern="0" cap="none" spc="0" normalizeH="0" baseline="0" noProof="0" dirty="0" smtClean="0">
                          <a:ln>
                            <a:noFill/>
                          </a:ln>
                          <a:effectLst/>
                          <a:uLnTx/>
                          <a:uFillTx/>
                          <a:latin typeface="造字工房悦黑体验版常规体" pitchFamily="50" charset="-122"/>
                          <a:ea typeface="造字工房悦黑体验版常规体" pitchFamily="50" charset="-122"/>
                        </a:rPr>
                        <a:t>地址</a:t>
                      </a:r>
                      <a:endParaRPr lang="zh-CN" altLang="en-US" sz="1600" b="1" dirty="0">
                        <a:effectLst/>
                      </a:endParaRPr>
                    </a:p>
                  </a:txBody>
                  <a:tcPr/>
                </a:tc>
                <a:tc>
                  <a:txBody>
                    <a:bodyPr/>
                    <a:lstStyle/>
                    <a:p>
                      <a:pPr algn="ctr"/>
                      <a:r>
                        <a:rPr kumimoji="0" lang="zh-CN" altLang="en-US" sz="1600" b="1" i="0" u="none" strike="noStrike" kern="0" cap="none" spc="0" normalizeH="0" baseline="0" noProof="0" dirty="0" smtClean="0">
                          <a:ln>
                            <a:noFill/>
                          </a:ln>
                          <a:effectLst/>
                          <a:uLnTx/>
                          <a:uFillTx/>
                          <a:latin typeface="造字工房悦黑体验版常规体" pitchFamily="50" charset="-122"/>
                          <a:ea typeface="造字工房悦黑体验版常规体" pitchFamily="50" charset="-122"/>
                        </a:rPr>
                        <a:t>转发端口</a:t>
                      </a:r>
                      <a:endParaRPr lang="zh-CN" altLang="en-US" sz="1600" b="1" dirty="0">
                        <a:effectLst/>
                      </a:endParaRPr>
                    </a:p>
                  </a:txBody>
                  <a:tcPr/>
                </a:tc>
              </a:tr>
              <a:tr h="237853">
                <a:tc>
                  <a:txBody>
                    <a:bodyPr/>
                    <a:lstStyle/>
                    <a:p>
                      <a:pPr algn="ctr"/>
                      <a:r>
                        <a:rPr kumimoji="0" lang="zh-CN" altLang="en-US" sz="1600" b="1" i="0" u="none" strike="noStrike" kern="0" cap="none" spc="0" normalizeH="0" baseline="0" noProof="0" dirty="0" smtClean="0">
                          <a:ln>
                            <a:noFill/>
                          </a:ln>
                          <a:effectLst/>
                          <a:uLnTx/>
                          <a:uFillTx/>
                          <a:latin typeface="造字工房悦黑体验版常规体" pitchFamily="50" charset="-122"/>
                          <a:ea typeface="造字工房悦黑体验版常规体" pitchFamily="50" charset="-122"/>
                        </a:rPr>
                        <a:t> </a:t>
                      </a:r>
                      <a:r>
                        <a:rPr kumimoji="0" lang="en-US" altLang="zh-CN" sz="1600" b="1" i="0" u="none" strike="noStrike" kern="0" cap="none" spc="0" normalizeH="0" baseline="0" noProof="0" dirty="0" smtClean="0">
                          <a:ln>
                            <a:noFill/>
                          </a:ln>
                          <a:effectLst/>
                          <a:uLnTx/>
                          <a:uFillTx/>
                          <a:latin typeface="造字工房悦黑体验版常规体" pitchFamily="50" charset="-122"/>
                          <a:ea typeface="造字工房悦黑体验版常规体" pitchFamily="50" charset="-122"/>
                        </a:rPr>
                        <a:t>MAC A</a:t>
                      </a:r>
                      <a:endParaRPr lang="zh-CN" altLang="en-US" sz="1600" b="1" dirty="0">
                        <a:effectLst/>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effectLst/>
                          <a:uLnTx/>
                          <a:uFillTx/>
                          <a:latin typeface="造字工房悦黑体验版常规体" pitchFamily="50" charset="-122"/>
                          <a:ea typeface="造字工房悦黑体验版常规体" pitchFamily="50" charset="-122"/>
                        </a:rPr>
                        <a:t>端口</a:t>
                      </a:r>
                      <a:r>
                        <a:rPr kumimoji="0" lang="en-US" altLang="zh-CN" sz="1600" b="1" i="0" u="none" strike="noStrike" kern="0" cap="none" spc="0" normalizeH="0" baseline="0" noProof="0" dirty="0" smtClean="0">
                          <a:ln>
                            <a:noFill/>
                          </a:ln>
                          <a:effectLst/>
                          <a:uLnTx/>
                          <a:uFillTx/>
                          <a:latin typeface="造字工房悦黑体验版常规体" pitchFamily="50" charset="-122"/>
                          <a:ea typeface="造字工房悦黑体验版常规体" pitchFamily="50" charset="-122"/>
                        </a:rPr>
                        <a:t>1</a:t>
                      </a:r>
                      <a:endParaRPr lang="zh-CN" altLang="en-US" sz="1600" b="1" dirty="0" smtClean="0">
                        <a:effectLst/>
                      </a:endParaRPr>
                    </a:p>
                  </a:txBody>
                  <a:tcPr/>
                </a:tc>
              </a:tr>
              <a:tr h="237853">
                <a:tc>
                  <a:txBody>
                    <a:bodyPr/>
                    <a:lstStyle/>
                    <a:p>
                      <a:pPr algn="ctr"/>
                      <a:r>
                        <a:rPr kumimoji="0" lang="zh-CN" altLang="en-US" sz="1600" b="1" i="0" u="none" strike="noStrike" kern="0" cap="none" spc="0" normalizeH="0" baseline="0" noProof="0" dirty="0" smtClean="0">
                          <a:ln>
                            <a:noFill/>
                          </a:ln>
                          <a:effectLst/>
                          <a:uLnTx/>
                          <a:uFillTx/>
                          <a:latin typeface="造字工房悦黑体验版常规体" pitchFamily="50" charset="-122"/>
                          <a:ea typeface="造字工房悦黑体验版常规体" pitchFamily="50" charset="-122"/>
                        </a:rPr>
                        <a:t>　</a:t>
                      </a:r>
                      <a:r>
                        <a:rPr kumimoji="0" lang="en-US" altLang="zh-CN" sz="1600" b="1" i="0" u="none" strike="noStrike" kern="0" cap="none" spc="0" normalizeH="0" baseline="0" noProof="0" dirty="0" smtClean="0">
                          <a:ln>
                            <a:noFill/>
                          </a:ln>
                          <a:effectLst/>
                          <a:uLnTx/>
                          <a:uFillTx/>
                          <a:latin typeface="造字工房悦黑体验版常规体" pitchFamily="50" charset="-122"/>
                          <a:ea typeface="造字工房悦黑体验版常规体" pitchFamily="50" charset="-122"/>
                        </a:rPr>
                        <a:t>MAC B	</a:t>
                      </a:r>
                      <a:endParaRPr lang="zh-CN" altLang="en-US" sz="1600" b="1" dirty="0">
                        <a:effectLst/>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effectLst/>
                          <a:uLnTx/>
                          <a:uFillTx/>
                          <a:latin typeface="造字工房悦黑体验版常规体" pitchFamily="50" charset="-122"/>
                          <a:ea typeface="造字工房悦黑体验版常规体" pitchFamily="50" charset="-122"/>
                        </a:rPr>
                        <a:t>端口</a:t>
                      </a:r>
                      <a:r>
                        <a:rPr kumimoji="0" lang="en-US" altLang="zh-CN" sz="1600" b="1" i="0" u="none" strike="noStrike" kern="0" cap="none" spc="0" normalizeH="0" baseline="0" noProof="0" dirty="0" smtClean="0">
                          <a:ln>
                            <a:noFill/>
                          </a:ln>
                          <a:effectLst/>
                          <a:uLnTx/>
                          <a:uFillTx/>
                          <a:latin typeface="造字工房悦黑体验版常规体" pitchFamily="50" charset="-122"/>
                          <a:ea typeface="造字工房悦黑体验版常规体" pitchFamily="50" charset="-122"/>
                        </a:rPr>
                        <a:t>2</a:t>
                      </a:r>
                      <a:endParaRPr lang="zh-CN" altLang="en-US" sz="1600" b="1" dirty="0" smtClean="0">
                        <a:effectLst/>
                      </a:endParaRPr>
                    </a:p>
                  </a:txBody>
                  <a:tcPr/>
                </a:tc>
              </a:tr>
              <a:tr h="237853">
                <a:tc>
                  <a:txBody>
                    <a:bodyPr/>
                    <a:lstStyle/>
                    <a:p>
                      <a:pPr algn="ctr"/>
                      <a:r>
                        <a:rPr kumimoji="0" lang="zh-CN" altLang="en-US" sz="1600" b="1" i="0" u="none" strike="noStrike" kern="0" cap="none" spc="0" normalizeH="0" baseline="0" noProof="0" dirty="0" smtClean="0">
                          <a:ln>
                            <a:noFill/>
                          </a:ln>
                          <a:effectLst/>
                          <a:uLnTx/>
                          <a:uFillTx/>
                          <a:latin typeface="造字工房悦黑体验版常规体" pitchFamily="50" charset="-122"/>
                          <a:ea typeface="造字工房悦黑体验版常规体" pitchFamily="50" charset="-122"/>
                        </a:rPr>
                        <a:t>　</a:t>
                      </a:r>
                      <a:r>
                        <a:rPr kumimoji="0" lang="en-US" altLang="zh-CN" sz="1600" b="1" i="0" u="none" strike="noStrike" kern="0" cap="none" spc="0" normalizeH="0" baseline="0" noProof="0" dirty="0" smtClean="0">
                          <a:ln>
                            <a:noFill/>
                          </a:ln>
                          <a:effectLst/>
                          <a:uLnTx/>
                          <a:uFillTx/>
                          <a:latin typeface="造字工房悦黑体验版常规体" pitchFamily="50" charset="-122"/>
                          <a:ea typeface="造字工房悦黑体验版常规体" pitchFamily="50" charset="-122"/>
                        </a:rPr>
                        <a:t>MAC C	</a:t>
                      </a:r>
                      <a:endParaRPr lang="zh-CN" altLang="en-US" sz="1600" b="1" dirty="0">
                        <a:effectLst/>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effectLst/>
                          <a:uLnTx/>
                          <a:uFillTx/>
                          <a:latin typeface="造字工房悦黑体验版常规体" pitchFamily="50" charset="-122"/>
                          <a:ea typeface="造字工房悦黑体验版常规体" pitchFamily="50" charset="-122"/>
                        </a:rPr>
                        <a:t>端口</a:t>
                      </a:r>
                      <a:r>
                        <a:rPr kumimoji="0" lang="en-US" altLang="zh-CN" sz="1600" b="1" i="0" u="none" strike="noStrike" kern="0" cap="none" spc="0" normalizeH="0" baseline="0" noProof="0" dirty="0" smtClean="0">
                          <a:ln>
                            <a:noFill/>
                          </a:ln>
                          <a:effectLst/>
                          <a:uLnTx/>
                          <a:uFillTx/>
                          <a:latin typeface="造字工房悦黑体验版常规体" pitchFamily="50" charset="-122"/>
                          <a:ea typeface="造字工房悦黑体验版常规体" pitchFamily="50" charset="-122"/>
                        </a:rPr>
                        <a:t>3</a:t>
                      </a:r>
                      <a:endParaRPr lang="zh-CN" altLang="en-US" sz="1600" b="1" dirty="0" smtClean="0">
                        <a:effectLst/>
                      </a:endParaRPr>
                    </a:p>
                  </a:txBody>
                  <a:tcPr/>
                </a:tc>
              </a:tr>
              <a:tr h="237853">
                <a:tc>
                  <a:txBody>
                    <a:bodyPr/>
                    <a:lstStyle/>
                    <a:p>
                      <a:pPr algn="ctr"/>
                      <a:endParaRPr lang="zh-CN" altLang="en-US" sz="1600" b="1" dirty="0">
                        <a:effectLst/>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1600" b="1" dirty="0" smtClean="0">
                        <a:effectLst/>
                      </a:endParaRPr>
                    </a:p>
                  </a:txBody>
                  <a:tcPr/>
                </a:tc>
              </a:tr>
            </a:tbl>
          </a:graphicData>
        </a:graphic>
      </p:graphicFrame>
      <p:grpSp>
        <p:nvGrpSpPr>
          <p:cNvPr id="40" name="组合 39"/>
          <p:cNvGrpSpPr/>
          <p:nvPr/>
        </p:nvGrpSpPr>
        <p:grpSpPr>
          <a:xfrm>
            <a:off x="3635933" y="1498444"/>
            <a:ext cx="2544254" cy="353256"/>
            <a:chOff x="5055364" y="843630"/>
            <a:chExt cx="1615677" cy="353256"/>
          </a:xfrm>
        </p:grpSpPr>
        <p:sp>
          <p:nvSpPr>
            <p:cNvPr id="41" name="矩形 40"/>
            <p:cNvSpPr/>
            <p:nvPr/>
          </p:nvSpPr>
          <p:spPr bwMode="auto">
            <a:xfrm>
              <a:off x="5055364" y="843630"/>
              <a:ext cx="685880" cy="353256"/>
            </a:xfrm>
            <a:prstGeom prst="rect">
              <a:avLst/>
            </a:prstGeom>
            <a:solidFill>
              <a:schemeClr val="accent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en-US" altLang="zh-CN" sz="1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MAC A</a:t>
              </a:r>
            </a:p>
          </p:txBody>
        </p:sp>
        <p:sp>
          <p:nvSpPr>
            <p:cNvPr id="42" name="矩形 41"/>
            <p:cNvSpPr/>
            <p:nvPr/>
          </p:nvSpPr>
          <p:spPr bwMode="auto">
            <a:xfrm>
              <a:off x="5741244" y="843630"/>
              <a:ext cx="929797" cy="353256"/>
            </a:xfrm>
            <a:prstGeom prst="rect">
              <a:avLst/>
            </a:prstGeom>
            <a:solidFill>
              <a:srgbClr val="FFC000"/>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a:r>
                <a:rPr lang="en-US" altLang="zh-CN" sz="1400" b="1" dirty="0" smtClean="0">
                  <a:latin typeface="微软雅黑" panose="020B0503020204020204" pitchFamily="34" charset="-122"/>
                  <a:ea typeface="微软雅黑" panose="020B0503020204020204" pitchFamily="34" charset="-122"/>
                </a:rPr>
                <a:t>FFFF.FFFF.FFFF</a:t>
              </a:r>
              <a:endParaRPr lang="en-US" altLang="zh-CN" sz="1400" b="1" dirty="0">
                <a:latin typeface="微软雅黑" panose="020B0503020204020204" pitchFamily="34" charset="-122"/>
                <a:ea typeface="微软雅黑" panose="020B0503020204020204" pitchFamily="34" charset="-122"/>
              </a:endParaRPr>
            </a:p>
          </p:txBody>
        </p:sp>
      </p:grpSp>
      <p:cxnSp>
        <p:nvCxnSpPr>
          <p:cNvPr id="38" name="直接箭头连接符 37"/>
          <p:cNvCxnSpPr/>
          <p:nvPr/>
        </p:nvCxnSpPr>
        <p:spPr bwMode="auto">
          <a:xfrm rot="120000" flipV="1">
            <a:off x="4716008" y="3572437"/>
            <a:ext cx="678225" cy="308775"/>
          </a:xfrm>
          <a:prstGeom prst="straightConnector1">
            <a:avLst/>
          </a:prstGeom>
          <a:ln>
            <a:headEnd type="none" w="med" len="med"/>
            <a:tailEnd type="triangle" w="med" len="med"/>
          </a:ln>
          <a:extLst/>
        </p:spPr>
        <p:style>
          <a:lnRef idx="3">
            <a:schemeClr val="accent2"/>
          </a:lnRef>
          <a:fillRef idx="0">
            <a:schemeClr val="accent2"/>
          </a:fillRef>
          <a:effectRef idx="2">
            <a:schemeClr val="accent2"/>
          </a:effectRef>
          <a:fontRef idx="minor">
            <a:schemeClr val="tx1"/>
          </a:fontRef>
        </p:style>
      </p:cxnSp>
      <p:cxnSp>
        <p:nvCxnSpPr>
          <p:cNvPr id="59" name="直接箭头连接符 58"/>
          <p:cNvCxnSpPr/>
          <p:nvPr/>
        </p:nvCxnSpPr>
        <p:spPr bwMode="auto">
          <a:xfrm flipH="1">
            <a:off x="5873263" y="3723830"/>
            <a:ext cx="339968" cy="433754"/>
          </a:xfrm>
          <a:prstGeom prst="straightConnector1">
            <a:avLst/>
          </a:prstGeom>
          <a:ln>
            <a:headEnd type="none" w="med" len="med"/>
            <a:tailEnd type="triangle" w="med" len="med"/>
          </a:ln>
          <a:extLst/>
        </p:spPr>
        <p:style>
          <a:lnRef idx="3">
            <a:schemeClr val="accent2"/>
          </a:lnRef>
          <a:fillRef idx="0">
            <a:schemeClr val="accent2"/>
          </a:fillRef>
          <a:effectRef idx="2">
            <a:schemeClr val="accent2"/>
          </a:effectRef>
          <a:fontRef idx="minor">
            <a:schemeClr val="tx1"/>
          </a:fontRef>
        </p:style>
      </p:cxnSp>
      <p:cxnSp>
        <p:nvCxnSpPr>
          <p:cNvPr id="67" name="直接箭头连接符 66"/>
          <p:cNvCxnSpPr/>
          <p:nvPr/>
        </p:nvCxnSpPr>
        <p:spPr bwMode="auto">
          <a:xfrm rot="17340000" flipH="1">
            <a:off x="6857738" y="3738285"/>
            <a:ext cx="339968" cy="433754"/>
          </a:xfrm>
          <a:prstGeom prst="straightConnector1">
            <a:avLst/>
          </a:prstGeom>
          <a:ln>
            <a:headEnd type="none" w="med" len="med"/>
            <a:tailEnd type="triangle" w="med" len="med"/>
          </a:ln>
          <a:extLst/>
        </p:spPr>
        <p:style>
          <a:lnRef idx="3">
            <a:schemeClr val="accent2"/>
          </a:lnRef>
          <a:fillRef idx="0">
            <a:schemeClr val="accent2"/>
          </a:fillRef>
          <a:effectRef idx="2">
            <a:schemeClr val="accent2"/>
          </a:effectRef>
          <a:fontRef idx="minor">
            <a:schemeClr val="tx1"/>
          </a:fontRef>
        </p:style>
      </p:cxnSp>
      <p:cxnSp>
        <p:nvCxnSpPr>
          <p:cNvPr id="68" name="直接箭头连接符 67"/>
          <p:cNvCxnSpPr/>
          <p:nvPr/>
        </p:nvCxnSpPr>
        <p:spPr bwMode="auto">
          <a:xfrm rot="21420000">
            <a:off x="7547250" y="3582677"/>
            <a:ext cx="632969" cy="351992"/>
          </a:xfrm>
          <a:prstGeom prst="straightConnector1">
            <a:avLst/>
          </a:prstGeom>
          <a:ln>
            <a:headEnd type="none" w="med" len="med"/>
            <a:tailEnd type="triangle" w="med" len="med"/>
          </a:ln>
          <a:extLst/>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40254805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up)">
                                      <p:cBhvr>
                                        <p:cTn id="7" dur="500"/>
                                        <p:tgtEl>
                                          <p:spTgt spid="34"/>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up)">
                                      <p:cBhvr>
                                        <p:cTn id="11" dur="500"/>
                                        <p:tgtEl>
                                          <p:spTgt spid="35"/>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10">
                                            <p:txEl>
                                              <p:pRg st="0" end="0"/>
                                            </p:txEl>
                                          </p:spTgt>
                                        </p:tgtEl>
                                        <p:attrNameLst>
                                          <p:attrName>style.visibility</p:attrName>
                                        </p:attrNameLst>
                                      </p:cBhvr>
                                      <p:to>
                                        <p:strVal val="visible"/>
                                      </p:to>
                                    </p:set>
                                    <p:animEffect transition="in" filter="wipe(left)">
                                      <p:cBhvr>
                                        <p:cTn id="16" dur="500"/>
                                        <p:tgtEl>
                                          <p:spTgt spid="10">
                                            <p:txEl>
                                              <p:pRg st="0" end="0"/>
                                            </p:txEl>
                                          </p:spTgt>
                                        </p:tgtEl>
                                      </p:cBhvr>
                                    </p:animEffect>
                                  </p:childTnLst>
                                </p:cTn>
                              </p:par>
                            </p:childTnLst>
                          </p:cTn>
                        </p:par>
                        <p:par>
                          <p:cTn id="17" fill="hold">
                            <p:stCondLst>
                              <p:cond delay="500"/>
                            </p:stCondLst>
                            <p:childTnLst>
                              <p:par>
                                <p:cTn id="18" presetID="22" presetClass="entr" presetSubtype="8" fill="hold" nodeType="afterEffect">
                                  <p:stCondLst>
                                    <p:cond delay="0"/>
                                  </p:stCondLst>
                                  <p:childTnLst>
                                    <p:set>
                                      <p:cBhvr>
                                        <p:cTn id="19" dur="1" fill="hold">
                                          <p:stCondLst>
                                            <p:cond delay="0"/>
                                          </p:stCondLst>
                                        </p:cTn>
                                        <p:tgtEl>
                                          <p:spTgt spid="10">
                                            <p:txEl>
                                              <p:pRg st="1" end="1"/>
                                            </p:txEl>
                                          </p:spTgt>
                                        </p:tgtEl>
                                        <p:attrNameLst>
                                          <p:attrName>style.visibility</p:attrName>
                                        </p:attrNameLst>
                                      </p:cBhvr>
                                      <p:to>
                                        <p:strVal val="visible"/>
                                      </p:to>
                                    </p:set>
                                    <p:animEffect transition="in" filter="wipe(left)">
                                      <p:cBhvr>
                                        <p:cTn id="20" dur="500"/>
                                        <p:tgtEl>
                                          <p:spTgt spid="10">
                                            <p:txEl>
                                              <p:pRg st="1" end="1"/>
                                            </p:txEl>
                                          </p:spTgt>
                                        </p:tgtEl>
                                      </p:cBhvr>
                                    </p:animEffect>
                                  </p:childTnLst>
                                </p:cTn>
                              </p:par>
                            </p:childTnLst>
                          </p:cTn>
                        </p:par>
                        <p:par>
                          <p:cTn id="21" fill="hold">
                            <p:stCondLst>
                              <p:cond delay="1000"/>
                            </p:stCondLst>
                            <p:childTnLst>
                              <p:par>
                                <p:cTn id="22" presetID="22" presetClass="entr" presetSubtype="8" fill="hold" nodeType="afterEffect">
                                  <p:stCondLst>
                                    <p:cond delay="0"/>
                                  </p:stCondLst>
                                  <p:childTnLst>
                                    <p:set>
                                      <p:cBhvr>
                                        <p:cTn id="23" dur="1" fill="hold">
                                          <p:stCondLst>
                                            <p:cond delay="0"/>
                                          </p:stCondLst>
                                        </p:cTn>
                                        <p:tgtEl>
                                          <p:spTgt spid="40"/>
                                        </p:tgtEl>
                                        <p:attrNameLst>
                                          <p:attrName>style.visibility</p:attrName>
                                        </p:attrNameLst>
                                      </p:cBhvr>
                                      <p:to>
                                        <p:strVal val="visible"/>
                                      </p:to>
                                    </p:set>
                                    <p:animEffect transition="in" filter="wipe(left)">
                                      <p:cBhvr>
                                        <p:cTn id="24" dur="500"/>
                                        <p:tgtEl>
                                          <p:spTgt spid="40"/>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38"/>
                                        </p:tgtEl>
                                        <p:attrNameLst>
                                          <p:attrName>style.visibility</p:attrName>
                                        </p:attrNameLst>
                                      </p:cBhvr>
                                      <p:to>
                                        <p:strVal val="visible"/>
                                      </p:to>
                                    </p:set>
                                    <p:animEffect transition="in" filter="wipe(down)">
                                      <p:cBhvr>
                                        <p:cTn id="29" dur="500"/>
                                        <p:tgtEl>
                                          <p:spTgt spid="38"/>
                                        </p:tgtEl>
                                      </p:cBhvr>
                                    </p:animEffect>
                                  </p:childTnLst>
                                </p:cTn>
                              </p:par>
                            </p:childTnLst>
                          </p:cTn>
                        </p:par>
                        <p:par>
                          <p:cTn id="30" fill="hold">
                            <p:stCondLst>
                              <p:cond delay="500"/>
                            </p:stCondLst>
                            <p:childTnLst>
                              <p:par>
                                <p:cTn id="31" presetID="22" presetClass="entr" presetSubtype="1" fill="hold" nodeType="afterEffect">
                                  <p:stCondLst>
                                    <p:cond delay="0"/>
                                  </p:stCondLst>
                                  <p:childTnLst>
                                    <p:set>
                                      <p:cBhvr>
                                        <p:cTn id="32" dur="1" fill="hold">
                                          <p:stCondLst>
                                            <p:cond delay="0"/>
                                          </p:stCondLst>
                                        </p:cTn>
                                        <p:tgtEl>
                                          <p:spTgt spid="59"/>
                                        </p:tgtEl>
                                        <p:attrNameLst>
                                          <p:attrName>style.visibility</p:attrName>
                                        </p:attrNameLst>
                                      </p:cBhvr>
                                      <p:to>
                                        <p:strVal val="visible"/>
                                      </p:to>
                                    </p:set>
                                    <p:animEffect transition="in" filter="wipe(up)">
                                      <p:cBhvr>
                                        <p:cTn id="33" dur="500"/>
                                        <p:tgtEl>
                                          <p:spTgt spid="59"/>
                                        </p:tgtEl>
                                      </p:cBhvr>
                                    </p:animEffect>
                                  </p:childTnLst>
                                </p:cTn>
                              </p:par>
                              <p:par>
                                <p:cTn id="34" presetID="22" presetClass="entr" presetSubtype="1" fill="hold" nodeType="withEffect">
                                  <p:stCondLst>
                                    <p:cond delay="0"/>
                                  </p:stCondLst>
                                  <p:childTnLst>
                                    <p:set>
                                      <p:cBhvr>
                                        <p:cTn id="35" dur="1" fill="hold">
                                          <p:stCondLst>
                                            <p:cond delay="0"/>
                                          </p:stCondLst>
                                        </p:cTn>
                                        <p:tgtEl>
                                          <p:spTgt spid="67"/>
                                        </p:tgtEl>
                                        <p:attrNameLst>
                                          <p:attrName>style.visibility</p:attrName>
                                        </p:attrNameLst>
                                      </p:cBhvr>
                                      <p:to>
                                        <p:strVal val="visible"/>
                                      </p:to>
                                    </p:set>
                                    <p:animEffect transition="in" filter="wipe(up)">
                                      <p:cBhvr>
                                        <p:cTn id="36" dur="500"/>
                                        <p:tgtEl>
                                          <p:spTgt spid="67"/>
                                        </p:tgtEl>
                                      </p:cBhvr>
                                    </p:animEffect>
                                  </p:childTnLst>
                                </p:cTn>
                              </p:par>
                              <p:par>
                                <p:cTn id="37" presetID="22" presetClass="entr" presetSubtype="1" fill="hold" nodeType="withEffect">
                                  <p:stCondLst>
                                    <p:cond delay="0"/>
                                  </p:stCondLst>
                                  <p:childTnLst>
                                    <p:set>
                                      <p:cBhvr>
                                        <p:cTn id="38" dur="1" fill="hold">
                                          <p:stCondLst>
                                            <p:cond delay="0"/>
                                          </p:stCondLst>
                                        </p:cTn>
                                        <p:tgtEl>
                                          <p:spTgt spid="68"/>
                                        </p:tgtEl>
                                        <p:attrNameLst>
                                          <p:attrName>style.visibility</p:attrName>
                                        </p:attrNameLst>
                                      </p:cBhvr>
                                      <p:to>
                                        <p:strVal val="visible"/>
                                      </p:to>
                                    </p:set>
                                    <p:animEffect transition="in" filter="wipe(up)">
                                      <p:cBhvr>
                                        <p:cTn id="39"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内容占位符 2"/>
          <p:cNvSpPr>
            <a:spLocks noGrp="1"/>
          </p:cNvSpPr>
          <p:nvPr>
            <p:ph idx="1"/>
          </p:nvPr>
        </p:nvSpPr>
        <p:spPr>
          <a:xfrm>
            <a:off x="467715" y="699621"/>
            <a:ext cx="8229600" cy="2642713"/>
          </a:xfrm>
        </p:spPr>
        <p:txBody>
          <a:bodyPr/>
          <a:lstStyle/>
          <a:p>
            <a:pPr marL="0" indent="0">
              <a:lnSpc>
                <a:spcPct val="200000"/>
              </a:lnSpc>
              <a:spcBef>
                <a:spcPts val="0"/>
              </a:spcBef>
              <a:buNone/>
            </a:pPr>
            <a:r>
              <a:rPr lang="en-US" altLang="zh-CN" kern="1200" dirty="0" smtClean="0"/>
              <a:t>3</a:t>
            </a:r>
            <a:r>
              <a:rPr lang="zh-CN" altLang="en-US" kern="1200" dirty="0" smtClean="0"/>
              <a:t>、交换机</a:t>
            </a:r>
            <a:r>
              <a:rPr lang="zh-CN" altLang="en-US" kern="1200" dirty="0"/>
              <a:t>转发</a:t>
            </a:r>
            <a:r>
              <a:rPr lang="en-US" altLang="zh-CN" kern="1200" dirty="0"/>
              <a:t>MAC</a:t>
            </a:r>
            <a:r>
              <a:rPr lang="zh-CN" altLang="en-US" kern="1200" dirty="0"/>
              <a:t>帧</a:t>
            </a:r>
            <a:r>
              <a:rPr lang="zh-CN" altLang="en-US" kern="1200" dirty="0" smtClean="0"/>
              <a:t>过程，</a:t>
            </a:r>
            <a:r>
              <a:rPr lang="en-US" altLang="zh-CN" kern="1200" dirty="0"/>
              <a:t> </a:t>
            </a:r>
            <a:r>
              <a:rPr lang="zh-CN" altLang="en-US" kern="1200" dirty="0" smtClean="0"/>
              <a:t>若</a:t>
            </a:r>
            <a:r>
              <a:rPr lang="en-US" altLang="zh-CN" kern="1200" dirty="0" smtClean="0"/>
              <a:t>MAC</a:t>
            </a:r>
            <a:r>
              <a:rPr lang="zh-CN" altLang="en-US" kern="1200" dirty="0"/>
              <a:t>帧目的</a:t>
            </a:r>
            <a:r>
              <a:rPr lang="en-US" altLang="zh-CN" kern="1200" dirty="0"/>
              <a:t>MAC</a:t>
            </a:r>
            <a:r>
              <a:rPr lang="zh-CN" altLang="en-US" kern="1200" dirty="0"/>
              <a:t>地址</a:t>
            </a:r>
            <a:r>
              <a:rPr lang="zh-CN" altLang="en-US" kern="1200" dirty="0" smtClean="0"/>
              <a:t>为：</a:t>
            </a:r>
            <a:endParaRPr lang="zh-CN" altLang="en-US" kern="1200" dirty="0"/>
          </a:p>
          <a:p>
            <a:pPr lvl="1">
              <a:lnSpc>
                <a:spcPct val="200000"/>
              </a:lnSpc>
              <a:spcBef>
                <a:spcPts val="0"/>
              </a:spcBef>
              <a:buFont typeface="Wingdings" pitchFamily="2" charset="2"/>
              <a:buChar char="Ø"/>
            </a:pPr>
            <a:r>
              <a:rPr lang="zh-CN" altLang="en-US" kern="1200" dirty="0" smtClean="0"/>
              <a:t>广播地址，则广播</a:t>
            </a:r>
            <a:endParaRPr lang="zh-CN" altLang="en-US" kern="1200" dirty="0"/>
          </a:p>
          <a:p>
            <a:pPr lvl="1">
              <a:lnSpc>
                <a:spcPct val="150000"/>
              </a:lnSpc>
              <a:spcBef>
                <a:spcPts val="0"/>
              </a:spcBef>
              <a:buFont typeface="Wingdings" pitchFamily="2" charset="2"/>
              <a:buChar char="Ø"/>
            </a:pPr>
            <a:r>
              <a:rPr lang="zh-CN" altLang="en-US" kern="1200" dirty="0" smtClean="0"/>
              <a:t>单</a:t>
            </a:r>
            <a:r>
              <a:rPr lang="zh-CN" altLang="en-US" kern="1200" dirty="0"/>
              <a:t>播地址，但转发表中无匹配转发项</a:t>
            </a:r>
            <a:r>
              <a:rPr lang="zh-CN" altLang="en-US" kern="1200" dirty="0" smtClean="0"/>
              <a:t>，则广播</a:t>
            </a:r>
          </a:p>
        </p:txBody>
      </p:sp>
      <p:sp>
        <p:nvSpPr>
          <p:cNvPr id="11" name="标题 1"/>
          <p:cNvSpPr>
            <a:spLocks noGrp="1"/>
          </p:cNvSpPr>
          <p:nvPr>
            <p:ph type="title"/>
          </p:nvPr>
        </p:nvSpPr>
        <p:spPr>
          <a:xfrm>
            <a:off x="671195" y="176920"/>
            <a:ext cx="4908875" cy="432030"/>
          </a:xfrm>
        </p:spPr>
        <p:txBody>
          <a:bodyPr/>
          <a:lstStyle/>
          <a:p>
            <a:r>
              <a:rPr lang="zh-CN" altLang="zh-CN" dirty="0"/>
              <a:t>实验原理</a:t>
            </a:r>
            <a:endParaRPr lang="zh-CN" altLang="en-US" dirty="0"/>
          </a:p>
        </p:txBody>
      </p:sp>
      <p:grpSp>
        <p:nvGrpSpPr>
          <p:cNvPr id="12" name="Group 58"/>
          <p:cNvGrpSpPr/>
          <p:nvPr/>
        </p:nvGrpSpPr>
        <p:grpSpPr bwMode="auto">
          <a:xfrm>
            <a:off x="3419920" y="4210966"/>
            <a:ext cx="1473242" cy="940494"/>
            <a:chOff x="-397" y="0"/>
            <a:chExt cx="1190" cy="760"/>
          </a:xfrm>
        </p:grpSpPr>
        <p:pic>
          <p:nvPicPr>
            <p:cNvPr id="13" name="Picture 69"/>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0" y="0"/>
              <a:ext cx="31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 Box 60"/>
            <p:cNvSpPr>
              <a:spLocks noChangeArrowheads="1"/>
            </p:cNvSpPr>
            <p:nvPr/>
          </p:nvSpPr>
          <p:spPr bwMode="auto">
            <a:xfrm>
              <a:off x="-397" y="287"/>
              <a:ext cx="1190" cy="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b="1" dirty="0">
                  <a:latin typeface="微软雅黑" panose="020B0503020204020204" pitchFamily="34" charset="-122"/>
                  <a:ea typeface="微软雅黑" panose="020B0503020204020204" pitchFamily="34" charset="-122"/>
                  <a:sym typeface="微软雅黑" panose="020B0503020204020204" pitchFamily="34" charset="-122"/>
                </a:rPr>
                <a:t>终端</a:t>
              </a:r>
              <a:r>
                <a:rPr lang="en-US" sz="1600" b="1" dirty="0">
                  <a:latin typeface="微软雅黑" panose="020B0503020204020204" pitchFamily="34" charset="-122"/>
                  <a:ea typeface="微软雅黑" panose="020B0503020204020204" pitchFamily="34" charset="-122"/>
                  <a:sym typeface="微软雅黑" panose="020B0503020204020204" pitchFamily="34" charset="-122"/>
                </a:rPr>
                <a:t>A</a:t>
              </a:r>
              <a:endParaRPr lang="zh-CN" altLang="en-US" sz="1600" b="1" dirty="0">
                <a:latin typeface="微软雅黑" panose="020B0503020204020204" pitchFamily="34" charset="-122"/>
                <a:ea typeface="微软雅黑" panose="020B0503020204020204" pitchFamily="34" charset="-122"/>
                <a:sym typeface="微软雅黑" panose="020B0503020204020204" pitchFamily="34" charset="-122"/>
              </a:endParaRPr>
            </a:p>
            <a:p>
              <a:pPr algn="ctr"/>
              <a:r>
                <a:rPr lang="en-US" sz="1600" b="1" dirty="0">
                  <a:latin typeface="微软雅黑" panose="020B0503020204020204" pitchFamily="34" charset="-122"/>
                  <a:ea typeface="微软雅黑" panose="020B0503020204020204" pitchFamily="34" charset="-122"/>
                  <a:sym typeface="微软雅黑" panose="020B0503020204020204" pitchFamily="34" charset="-122"/>
                </a:rPr>
                <a:t>192.1.1.1/24</a:t>
              </a:r>
              <a:endParaRPr lang="zh-CN" altLang="en-US" sz="1600" b="1" dirty="0">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15" name="AutoShape 65"/>
          <p:cNvCxnSpPr>
            <a:cxnSpLocks noChangeShapeType="1"/>
            <a:stCxn id="28" idx="0"/>
            <a:endCxn id="13" idx="0"/>
          </p:cNvCxnSpPr>
          <p:nvPr/>
        </p:nvCxnSpPr>
        <p:spPr bwMode="auto">
          <a:xfrm flipH="1">
            <a:off x="4318721" y="3273798"/>
            <a:ext cx="2151024" cy="937168"/>
          </a:xfrm>
          <a:prstGeom prst="straightConnector1">
            <a:avLst/>
          </a:prstGeom>
          <a:noFill/>
          <a:ln w="25400" cmpd="sng">
            <a:solidFill>
              <a:schemeClr val="accent1"/>
            </a:solidFill>
            <a:miter lim="800000"/>
          </a:ln>
          <a:extLst>
            <a:ext uri="{909E8E84-426E-40DD-AFC4-6F175D3DCCD1}">
              <a14:hiddenFill xmlns:a14="http://schemas.microsoft.com/office/drawing/2010/main">
                <a:noFill/>
              </a14:hiddenFill>
            </a:ext>
          </a:extLst>
        </p:spPr>
      </p:cxnSp>
      <p:grpSp>
        <p:nvGrpSpPr>
          <p:cNvPr id="16" name="Group 58"/>
          <p:cNvGrpSpPr/>
          <p:nvPr/>
        </p:nvGrpSpPr>
        <p:grpSpPr bwMode="auto">
          <a:xfrm>
            <a:off x="4860020" y="4224399"/>
            <a:ext cx="1473241" cy="939531"/>
            <a:chOff x="-409" y="0"/>
            <a:chExt cx="1190" cy="759"/>
          </a:xfrm>
        </p:grpSpPr>
        <p:pic>
          <p:nvPicPr>
            <p:cNvPr id="17" name="Picture 69"/>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8" y="0"/>
              <a:ext cx="31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Text Box 60"/>
            <p:cNvSpPr>
              <a:spLocks noChangeArrowheads="1"/>
            </p:cNvSpPr>
            <p:nvPr/>
          </p:nvSpPr>
          <p:spPr bwMode="auto">
            <a:xfrm>
              <a:off x="-409" y="287"/>
              <a:ext cx="1190" cy="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b="1" dirty="0">
                  <a:latin typeface="微软雅黑" panose="020B0503020204020204" pitchFamily="34" charset="-122"/>
                  <a:ea typeface="微软雅黑" panose="020B0503020204020204" pitchFamily="34" charset="-122"/>
                  <a:sym typeface="微软雅黑" panose="020B0503020204020204" pitchFamily="34" charset="-122"/>
                </a:rPr>
                <a:t>终端</a:t>
              </a:r>
              <a:r>
                <a:rPr lang="en-US" sz="1600" b="1" dirty="0">
                  <a:latin typeface="微软雅黑" panose="020B0503020204020204" pitchFamily="34" charset="-122"/>
                  <a:ea typeface="微软雅黑" panose="020B0503020204020204" pitchFamily="34" charset="-122"/>
                  <a:sym typeface="微软雅黑" panose="020B0503020204020204" pitchFamily="34" charset="-122"/>
                </a:rPr>
                <a:t>B</a:t>
              </a:r>
            </a:p>
            <a:p>
              <a:pPr algn="ctr"/>
              <a:r>
                <a:rPr lang="en-US" sz="1600" b="1" dirty="0">
                  <a:latin typeface="微软雅黑" panose="020B0503020204020204" pitchFamily="34" charset="-122"/>
                  <a:ea typeface="微软雅黑" panose="020B0503020204020204" pitchFamily="34" charset="-122"/>
                  <a:sym typeface="微软雅黑" panose="020B0503020204020204" pitchFamily="34" charset="-122"/>
                </a:rPr>
                <a:t>192.1.1.2/24</a:t>
              </a:r>
            </a:p>
          </p:txBody>
        </p:sp>
      </p:grpSp>
      <p:cxnSp>
        <p:nvCxnSpPr>
          <p:cNvPr id="19" name="AutoShape 65"/>
          <p:cNvCxnSpPr>
            <a:cxnSpLocks noChangeShapeType="1"/>
            <a:stCxn id="28" idx="0"/>
            <a:endCxn id="17" idx="0"/>
          </p:cNvCxnSpPr>
          <p:nvPr/>
        </p:nvCxnSpPr>
        <p:spPr bwMode="auto">
          <a:xfrm flipH="1">
            <a:off x="5684540" y="3273798"/>
            <a:ext cx="785205" cy="950601"/>
          </a:xfrm>
          <a:prstGeom prst="straightConnector1">
            <a:avLst/>
          </a:prstGeom>
          <a:noFill/>
          <a:ln w="25400" cmpd="sng">
            <a:solidFill>
              <a:schemeClr val="accent1"/>
            </a:solidFill>
            <a:miter lim="800000"/>
          </a:ln>
          <a:extLst>
            <a:ext uri="{909E8E84-426E-40DD-AFC4-6F175D3DCCD1}">
              <a14:hiddenFill xmlns:a14="http://schemas.microsoft.com/office/drawing/2010/main">
                <a:noFill/>
              </a14:hiddenFill>
            </a:ext>
          </a:extLst>
        </p:spPr>
      </p:cxnSp>
      <p:grpSp>
        <p:nvGrpSpPr>
          <p:cNvPr id="20" name="Group 58"/>
          <p:cNvGrpSpPr/>
          <p:nvPr/>
        </p:nvGrpSpPr>
        <p:grpSpPr bwMode="auto">
          <a:xfrm>
            <a:off x="6300640" y="4210966"/>
            <a:ext cx="1473965" cy="927822"/>
            <a:chOff x="-290" y="0"/>
            <a:chExt cx="1189" cy="750"/>
          </a:xfrm>
        </p:grpSpPr>
        <p:pic>
          <p:nvPicPr>
            <p:cNvPr id="21" name="Picture 69"/>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9" y="0"/>
              <a:ext cx="31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Text Box 60"/>
            <p:cNvSpPr>
              <a:spLocks noChangeArrowheads="1"/>
            </p:cNvSpPr>
            <p:nvPr/>
          </p:nvSpPr>
          <p:spPr bwMode="auto">
            <a:xfrm>
              <a:off x="-290" y="277"/>
              <a:ext cx="1189" cy="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b="1" dirty="0">
                  <a:latin typeface="微软雅黑" panose="020B0503020204020204" pitchFamily="34" charset="-122"/>
                  <a:ea typeface="微软雅黑" panose="020B0503020204020204" pitchFamily="34" charset="-122"/>
                  <a:sym typeface="微软雅黑" panose="020B0503020204020204" pitchFamily="34" charset="-122"/>
                </a:rPr>
                <a:t>终端</a:t>
              </a:r>
              <a:r>
                <a:rPr lang="en-US" sz="1600" b="1" dirty="0">
                  <a:latin typeface="微软雅黑" panose="020B0503020204020204" pitchFamily="34" charset="-122"/>
                  <a:ea typeface="微软雅黑" panose="020B0503020204020204" pitchFamily="34" charset="-122"/>
                  <a:sym typeface="微软雅黑" panose="020B0503020204020204" pitchFamily="34" charset="-122"/>
                </a:rPr>
                <a:t>C</a:t>
              </a:r>
            </a:p>
            <a:p>
              <a:pPr algn="ctr"/>
              <a:r>
                <a:rPr lang="en-US" sz="1600" b="1" dirty="0">
                  <a:latin typeface="微软雅黑" panose="020B0503020204020204" pitchFamily="34" charset="-122"/>
                  <a:ea typeface="微软雅黑" panose="020B0503020204020204" pitchFamily="34" charset="-122"/>
                  <a:sym typeface="微软雅黑" panose="020B0503020204020204" pitchFamily="34" charset="-122"/>
                </a:rPr>
                <a:t>192.1.1.3/24</a:t>
              </a:r>
            </a:p>
          </p:txBody>
        </p:sp>
      </p:grpSp>
      <p:grpSp>
        <p:nvGrpSpPr>
          <p:cNvPr id="23" name="Group 58"/>
          <p:cNvGrpSpPr/>
          <p:nvPr/>
        </p:nvGrpSpPr>
        <p:grpSpPr bwMode="auto">
          <a:xfrm>
            <a:off x="7740364" y="4210966"/>
            <a:ext cx="1473965" cy="923021"/>
            <a:chOff x="-313" y="0"/>
            <a:chExt cx="1189" cy="746"/>
          </a:xfrm>
        </p:grpSpPr>
        <p:pic>
          <p:nvPicPr>
            <p:cNvPr id="24" name="Picture 69"/>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0" y="0"/>
              <a:ext cx="31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 Box 60"/>
            <p:cNvSpPr>
              <a:spLocks noChangeArrowheads="1"/>
            </p:cNvSpPr>
            <p:nvPr/>
          </p:nvSpPr>
          <p:spPr bwMode="auto">
            <a:xfrm>
              <a:off x="-313" y="273"/>
              <a:ext cx="1189" cy="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b="1" dirty="0">
                  <a:latin typeface="微软雅黑" panose="020B0503020204020204" pitchFamily="34" charset="-122"/>
                  <a:ea typeface="微软雅黑" panose="020B0503020204020204" pitchFamily="34" charset="-122"/>
                  <a:sym typeface="微软雅黑" panose="020B0503020204020204" pitchFamily="34" charset="-122"/>
                </a:rPr>
                <a:t>终端</a:t>
              </a:r>
              <a:r>
                <a:rPr lang="en-US" sz="1600" b="1" dirty="0">
                  <a:latin typeface="微软雅黑" panose="020B0503020204020204" pitchFamily="34" charset="-122"/>
                  <a:ea typeface="微软雅黑" panose="020B0503020204020204" pitchFamily="34" charset="-122"/>
                  <a:sym typeface="微软雅黑" panose="020B0503020204020204" pitchFamily="34" charset="-122"/>
                </a:rPr>
                <a:t>D</a:t>
              </a:r>
            </a:p>
            <a:p>
              <a:pPr algn="ctr"/>
              <a:r>
                <a:rPr lang="en-US" sz="1600" b="1" dirty="0">
                  <a:latin typeface="微软雅黑" panose="020B0503020204020204" pitchFamily="34" charset="-122"/>
                  <a:ea typeface="微软雅黑" panose="020B0503020204020204" pitchFamily="34" charset="-122"/>
                  <a:sym typeface="微软雅黑" panose="020B0503020204020204" pitchFamily="34" charset="-122"/>
                </a:rPr>
                <a:t>192.1.1.4/24</a:t>
              </a:r>
            </a:p>
          </p:txBody>
        </p:sp>
      </p:grpSp>
      <p:cxnSp>
        <p:nvCxnSpPr>
          <p:cNvPr id="26" name="AutoShape 65"/>
          <p:cNvCxnSpPr>
            <a:cxnSpLocks noChangeShapeType="1"/>
            <a:stCxn id="28" idx="0"/>
            <a:endCxn id="21" idx="0"/>
          </p:cNvCxnSpPr>
          <p:nvPr/>
        </p:nvCxnSpPr>
        <p:spPr bwMode="auto">
          <a:xfrm>
            <a:off x="6469745" y="3273798"/>
            <a:ext cx="547423" cy="937168"/>
          </a:xfrm>
          <a:prstGeom prst="straightConnector1">
            <a:avLst/>
          </a:prstGeom>
          <a:noFill/>
          <a:ln w="25400" cmpd="sng">
            <a:solidFill>
              <a:schemeClr val="accent1"/>
            </a:solidFill>
            <a:miter lim="800000"/>
          </a:ln>
          <a:extLst>
            <a:ext uri="{909E8E84-426E-40DD-AFC4-6F175D3DCCD1}">
              <a14:hiddenFill xmlns:a14="http://schemas.microsoft.com/office/drawing/2010/main">
                <a:noFill/>
              </a14:hiddenFill>
            </a:ext>
          </a:extLst>
        </p:spPr>
      </p:cxnSp>
      <p:cxnSp>
        <p:nvCxnSpPr>
          <p:cNvPr id="27" name="AutoShape 65"/>
          <p:cNvCxnSpPr>
            <a:cxnSpLocks noChangeShapeType="1"/>
            <a:stCxn id="28" idx="0"/>
            <a:endCxn id="24" idx="0"/>
          </p:cNvCxnSpPr>
          <p:nvPr/>
        </p:nvCxnSpPr>
        <p:spPr bwMode="auto">
          <a:xfrm>
            <a:off x="6469745" y="3273798"/>
            <a:ext cx="1992105" cy="937168"/>
          </a:xfrm>
          <a:prstGeom prst="straightConnector1">
            <a:avLst/>
          </a:prstGeom>
          <a:noFill/>
          <a:ln w="25400" cmpd="sng">
            <a:solidFill>
              <a:schemeClr val="accent1"/>
            </a:solidFill>
            <a:miter lim="800000"/>
          </a:ln>
          <a:extLst>
            <a:ext uri="{909E8E84-426E-40DD-AFC4-6F175D3DCCD1}">
              <a14:hiddenFill xmlns:a14="http://schemas.microsoft.com/office/drawing/2010/main">
                <a:noFill/>
              </a14:hiddenFill>
            </a:ext>
          </a:extLst>
        </p:spPr>
      </p:cxnSp>
      <p:pic>
        <p:nvPicPr>
          <p:cNvPr id="28" name="Picture 7"/>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71284" y="3273798"/>
            <a:ext cx="1396922" cy="41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42"/>
          <p:cNvSpPr>
            <a:spLocks noChangeArrowheads="1"/>
          </p:cNvSpPr>
          <p:nvPr/>
        </p:nvSpPr>
        <p:spPr bwMode="auto">
          <a:xfrm>
            <a:off x="6091245" y="2896111"/>
            <a:ext cx="80021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6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交换机</a:t>
            </a:r>
          </a:p>
        </p:txBody>
      </p:sp>
      <p:sp>
        <p:nvSpPr>
          <p:cNvPr id="30" name="TextBox 43"/>
          <p:cNvSpPr>
            <a:spLocks noChangeArrowheads="1"/>
          </p:cNvSpPr>
          <p:nvPr/>
        </p:nvSpPr>
        <p:spPr bwMode="auto">
          <a:xfrm>
            <a:off x="5537581" y="3274901"/>
            <a:ext cx="37438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6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1</a:t>
            </a:r>
            <a:endParaRPr lang="zh-CN" altLang="en-US" sz="16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TextBox 44"/>
          <p:cNvSpPr>
            <a:spLocks noChangeArrowheads="1"/>
          </p:cNvSpPr>
          <p:nvPr/>
        </p:nvSpPr>
        <p:spPr bwMode="auto">
          <a:xfrm>
            <a:off x="5724080" y="3584392"/>
            <a:ext cx="31130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6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2</a:t>
            </a:r>
            <a:endParaRPr lang="zh-CN" altLang="en-US" sz="16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TextBox 45"/>
          <p:cNvSpPr>
            <a:spLocks noChangeArrowheads="1"/>
          </p:cNvSpPr>
          <p:nvPr/>
        </p:nvSpPr>
        <p:spPr bwMode="auto">
          <a:xfrm>
            <a:off x="6420846" y="3623186"/>
            <a:ext cx="31130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6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3</a:t>
            </a:r>
            <a:endParaRPr lang="zh-CN" altLang="en-US" sz="16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TextBox 46"/>
          <p:cNvSpPr>
            <a:spLocks noChangeArrowheads="1"/>
          </p:cNvSpPr>
          <p:nvPr/>
        </p:nvSpPr>
        <p:spPr bwMode="auto">
          <a:xfrm>
            <a:off x="7068891" y="3274901"/>
            <a:ext cx="31130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6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4</a:t>
            </a:r>
            <a:endParaRPr lang="zh-CN" altLang="en-US" sz="16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 name="Text Box 8"/>
          <p:cNvSpPr txBox="1">
            <a:spLocks noChangeArrowheads="1"/>
          </p:cNvSpPr>
          <p:nvPr/>
        </p:nvSpPr>
        <p:spPr bwMode="auto">
          <a:xfrm>
            <a:off x="1649696" y="2931775"/>
            <a:ext cx="110177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b="1" dirty="0">
                <a:effectLst>
                  <a:outerShdw blurRad="38100" dist="38100" dir="2700000" algn="tl">
                    <a:srgbClr val="000000">
                      <a:alpha val="43137"/>
                    </a:srgbClr>
                  </a:outerShdw>
                </a:effectLst>
                <a:latin typeface="造字工房悦黑体验版常规体" pitchFamily="50" charset="-122"/>
                <a:ea typeface="造字工房悦黑体验版常规体" pitchFamily="50" charset="-122"/>
              </a:rPr>
              <a:t>转发表</a:t>
            </a:r>
          </a:p>
        </p:txBody>
      </p:sp>
      <p:graphicFrame>
        <p:nvGraphicFramePr>
          <p:cNvPr id="35" name="表格 34"/>
          <p:cNvGraphicFramePr>
            <a:graphicFrameLocks noGrp="1"/>
          </p:cNvGraphicFramePr>
          <p:nvPr>
            <p:extLst>
              <p:ext uri="{D42A27DB-BD31-4B8C-83A1-F6EECF244321}">
                <p14:modId xmlns:p14="http://schemas.microsoft.com/office/powerpoint/2010/main" val="4004064003"/>
              </p:ext>
            </p:extLst>
          </p:nvPr>
        </p:nvGraphicFramePr>
        <p:xfrm>
          <a:off x="827739" y="3343520"/>
          <a:ext cx="2520176" cy="1676400"/>
        </p:xfrm>
        <a:graphic>
          <a:graphicData uri="http://schemas.openxmlformats.org/drawingml/2006/table">
            <a:tbl>
              <a:tblPr firstRow="1" bandRow="1">
                <a:tableStyleId>{93296810-A885-4BE3-A3E7-6D5BEEA58F35}</a:tableStyleId>
              </a:tblPr>
              <a:tblGrid>
                <a:gridCol w="1260088"/>
                <a:gridCol w="1260088"/>
              </a:tblGrid>
              <a:tr h="237853">
                <a:tc>
                  <a:txBody>
                    <a:bodyPr/>
                    <a:lstStyle/>
                    <a:p>
                      <a:pPr algn="ctr"/>
                      <a:r>
                        <a:rPr kumimoji="0" lang="en-US" altLang="zh-CN" sz="1600" b="1" i="0" u="none" strike="noStrike" kern="0" cap="none" spc="0" normalizeH="0" baseline="0" noProof="0" dirty="0" smtClean="0">
                          <a:ln>
                            <a:noFill/>
                          </a:ln>
                          <a:effectLst/>
                          <a:uLnTx/>
                          <a:uFillTx/>
                          <a:latin typeface="造字工房悦黑体验版常规体" pitchFamily="50" charset="-122"/>
                          <a:ea typeface="造字工房悦黑体验版常规体" pitchFamily="50" charset="-122"/>
                        </a:rPr>
                        <a:t>MAC</a:t>
                      </a:r>
                      <a:r>
                        <a:rPr kumimoji="0" lang="zh-CN" altLang="en-US" sz="1600" b="1" i="0" u="none" strike="noStrike" kern="0" cap="none" spc="0" normalizeH="0" baseline="0" noProof="0" dirty="0" smtClean="0">
                          <a:ln>
                            <a:noFill/>
                          </a:ln>
                          <a:effectLst/>
                          <a:uLnTx/>
                          <a:uFillTx/>
                          <a:latin typeface="造字工房悦黑体验版常规体" pitchFamily="50" charset="-122"/>
                          <a:ea typeface="造字工房悦黑体验版常规体" pitchFamily="50" charset="-122"/>
                        </a:rPr>
                        <a:t>地址</a:t>
                      </a:r>
                      <a:endParaRPr lang="zh-CN" altLang="en-US" sz="1600" b="1" dirty="0">
                        <a:effectLst/>
                      </a:endParaRPr>
                    </a:p>
                  </a:txBody>
                  <a:tcPr/>
                </a:tc>
                <a:tc>
                  <a:txBody>
                    <a:bodyPr/>
                    <a:lstStyle/>
                    <a:p>
                      <a:pPr algn="ctr"/>
                      <a:r>
                        <a:rPr kumimoji="0" lang="zh-CN" altLang="en-US" sz="1600" b="1" i="0" u="none" strike="noStrike" kern="0" cap="none" spc="0" normalizeH="0" baseline="0" noProof="0" dirty="0" smtClean="0">
                          <a:ln>
                            <a:noFill/>
                          </a:ln>
                          <a:effectLst/>
                          <a:uLnTx/>
                          <a:uFillTx/>
                          <a:latin typeface="造字工房悦黑体验版常规体" pitchFamily="50" charset="-122"/>
                          <a:ea typeface="造字工房悦黑体验版常规体" pitchFamily="50" charset="-122"/>
                        </a:rPr>
                        <a:t>转发端口</a:t>
                      </a:r>
                      <a:endParaRPr lang="zh-CN" altLang="en-US" sz="1600" b="1" dirty="0">
                        <a:effectLst/>
                      </a:endParaRPr>
                    </a:p>
                  </a:txBody>
                  <a:tcPr/>
                </a:tc>
              </a:tr>
              <a:tr h="237853">
                <a:tc>
                  <a:txBody>
                    <a:bodyPr/>
                    <a:lstStyle/>
                    <a:p>
                      <a:pPr algn="ctr"/>
                      <a:r>
                        <a:rPr kumimoji="0" lang="zh-CN" altLang="en-US" sz="1600" b="1" i="0" u="none" strike="noStrike" kern="0" cap="none" spc="0" normalizeH="0" baseline="0" noProof="0" dirty="0" smtClean="0">
                          <a:ln>
                            <a:noFill/>
                          </a:ln>
                          <a:effectLst/>
                          <a:uLnTx/>
                          <a:uFillTx/>
                          <a:latin typeface="造字工房悦黑体验版常规体" pitchFamily="50" charset="-122"/>
                          <a:ea typeface="造字工房悦黑体验版常规体" pitchFamily="50" charset="-122"/>
                        </a:rPr>
                        <a:t> </a:t>
                      </a:r>
                      <a:r>
                        <a:rPr kumimoji="0" lang="en-US" altLang="zh-CN" sz="1600" b="1" i="0" u="none" strike="noStrike" kern="0" cap="none" spc="0" normalizeH="0" baseline="0" noProof="0" dirty="0" smtClean="0">
                          <a:ln>
                            <a:noFill/>
                          </a:ln>
                          <a:effectLst/>
                          <a:uLnTx/>
                          <a:uFillTx/>
                          <a:latin typeface="造字工房悦黑体验版常规体" pitchFamily="50" charset="-122"/>
                          <a:ea typeface="造字工房悦黑体验版常规体" pitchFamily="50" charset="-122"/>
                        </a:rPr>
                        <a:t>MAC A</a:t>
                      </a:r>
                      <a:endParaRPr lang="zh-CN" altLang="en-US" sz="1600" b="1" dirty="0">
                        <a:effectLst/>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effectLst/>
                          <a:uLnTx/>
                          <a:uFillTx/>
                          <a:latin typeface="造字工房悦黑体验版常规体" pitchFamily="50" charset="-122"/>
                          <a:ea typeface="造字工房悦黑体验版常规体" pitchFamily="50" charset="-122"/>
                        </a:rPr>
                        <a:t>端口</a:t>
                      </a:r>
                      <a:r>
                        <a:rPr kumimoji="0" lang="en-US" altLang="zh-CN" sz="1600" b="1" i="0" u="none" strike="noStrike" kern="0" cap="none" spc="0" normalizeH="0" baseline="0" noProof="0" dirty="0" smtClean="0">
                          <a:ln>
                            <a:noFill/>
                          </a:ln>
                          <a:effectLst/>
                          <a:uLnTx/>
                          <a:uFillTx/>
                          <a:latin typeface="造字工房悦黑体验版常规体" pitchFamily="50" charset="-122"/>
                          <a:ea typeface="造字工房悦黑体验版常规体" pitchFamily="50" charset="-122"/>
                        </a:rPr>
                        <a:t>1</a:t>
                      </a:r>
                      <a:endParaRPr lang="zh-CN" altLang="en-US" sz="1600" b="1" dirty="0" smtClean="0">
                        <a:effectLst/>
                      </a:endParaRPr>
                    </a:p>
                  </a:txBody>
                  <a:tcPr/>
                </a:tc>
              </a:tr>
              <a:tr h="237853">
                <a:tc>
                  <a:txBody>
                    <a:bodyPr/>
                    <a:lstStyle/>
                    <a:p>
                      <a:pPr algn="ctr"/>
                      <a:r>
                        <a:rPr kumimoji="0" lang="zh-CN" altLang="en-US" sz="1600" b="1" i="0" u="none" strike="noStrike" kern="0" cap="none" spc="0" normalizeH="0" baseline="0" noProof="0" dirty="0" smtClean="0">
                          <a:ln>
                            <a:noFill/>
                          </a:ln>
                          <a:effectLst/>
                          <a:uLnTx/>
                          <a:uFillTx/>
                          <a:latin typeface="造字工房悦黑体验版常规体" pitchFamily="50" charset="-122"/>
                          <a:ea typeface="造字工房悦黑体验版常规体" pitchFamily="50" charset="-122"/>
                        </a:rPr>
                        <a:t>　</a:t>
                      </a:r>
                      <a:r>
                        <a:rPr kumimoji="0" lang="en-US" altLang="zh-CN" sz="1600" b="1" i="0" u="none" strike="noStrike" kern="0" cap="none" spc="0" normalizeH="0" baseline="0" noProof="0" dirty="0" smtClean="0">
                          <a:ln>
                            <a:noFill/>
                          </a:ln>
                          <a:effectLst/>
                          <a:uLnTx/>
                          <a:uFillTx/>
                          <a:latin typeface="造字工房悦黑体验版常规体" pitchFamily="50" charset="-122"/>
                          <a:ea typeface="造字工房悦黑体验版常规体" pitchFamily="50" charset="-122"/>
                        </a:rPr>
                        <a:t>MAC B	</a:t>
                      </a:r>
                      <a:endParaRPr lang="zh-CN" altLang="en-US" sz="1600" b="1" dirty="0">
                        <a:effectLst/>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effectLst/>
                          <a:uLnTx/>
                          <a:uFillTx/>
                          <a:latin typeface="造字工房悦黑体验版常规体" pitchFamily="50" charset="-122"/>
                          <a:ea typeface="造字工房悦黑体验版常规体" pitchFamily="50" charset="-122"/>
                        </a:rPr>
                        <a:t>端口</a:t>
                      </a:r>
                      <a:r>
                        <a:rPr kumimoji="0" lang="en-US" altLang="zh-CN" sz="1600" b="1" i="0" u="none" strike="noStrike" kern="0" cap="none" spc="0" normalizeH="0" baseline="0" noProof="0" dirty="0" smtClean="0">
                          <a:ln>
                            <a:noFill/>
                          </a:ln>
                          <a:effectLst/>
                          <a:uLnTx/>
                          <a:uFillTx/>
                          <a:latin typeface="造字工房悦黑体验版常规体" pitchFamily="50" charset="-122"/>
                          <a:ea typeface="造字工房悦黑体验版常规体" pitchFamily="50" charset="-122"/>
                        </a:rPr>
                        <a:t>2</a:t>
                      </a:r>
                      <a:endParaRPr lang="zh-CN" altLang="en-US" sz="1600" b="1" dirty="0" smtClean="0">
                        <a:effectLst/>
                      </a:endParaRPr>
                    </a:p>
                  </a:txBody>
                  <a:tcPr/>
                </a:tc>
              </a:tr>
              <a:tr h="237853">
                <a:tc>
                  <a:txBody>
                    <a:bodyPr/>
                    <a:lstStyle/>
                    <a:p>
                      <a:pPr algn="ctr"/>
                      <a:r>
                        <a:rPr kumimoji="0" lang="zh-CN" altLang="en-US" sz="1600" b="1" i="0" u="none" strike="noStrike" kern="0" cap="none" spc="0" normalizeH="0" baseline="0" noProof="0" dirty="0" smtClean="0">
                          <a:ln>
                            <a:noFill/>
                          </a:ln>
                          <a:effectLst/>
                          <a:uLnTx/>
                          <a:uFillTx/>
                          <a:latin typeface="造字工房悦黑体验版常规体" pitchFamily="50" charset="-122"/>
                          <a:ea typeface="造字工房悦黑体验版常规体" pitchFamily="50" charset="-122"/>
                        </a:rPr>
                        <a:t>　</a:t>
                      </a:r>
                      <a:r>
                        <a:rPr kumimoji="0" lang="en-US" altLang="zh-CN" sz="1600" b="1" i="0" u="none" strike="noStrike" kern="0" cap="none" spc="0" normalizeH="0" baseline="0" noProof="0" dirty="0" smtClean="0">
                          <a:ln>
                            <a:noFill/>
                          </a:ln>
                          <a:effectLst/>
                          <a:uLnTx/>
                          <a:uFillTx/>
                          <a:latin typeface="造字工房悦黑体验版常规体" pitchFamily="50" charset="-122"/>
                          <a:ea typeface="造字工房悦黑体验版常规体" pitchFamily="50" charset="-122"/>
                        </a:rPr>
                        <a:t>MAC C	</a:t>
                      </a:r>
                      <a:endParaRPr lang="zh-CN" altLang="en-US" sz="1600" b="1" dirty="0">
                        <a:effectLst/>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effectLst/>
                          <a:uLnTx/>
                          <a:uFillTx/>
                          <a:latin typeface="造字工房悦黑体验版常规体" pitchFamily="50" charset="-122"/>
                          <a:ea typeface="造字工房悦黑体验版常规体" pitchFamily="50" charset="-122"/>
                        </a:rPr>
                        <a:t>端口</a:t>
                      </a:r>
                      <a:r>
                        <a:rPr kumimoji="0" lang="en-US" altLang="zh-CN" sz="1600" b="1" i="0" u="none" strike="noStrike" kern="0" cap="none" spc="0" normalizeH="0" baseline="0" noProof="0" dirty="0" smtClean="0">
                          <a:ln>
                            <a:noFill/>
                          </a:ln>
                          <a:effectLst/>
                          <a:uLnTx/>
                          <a:uFillTx/>
                          <a:latin typeface="造字工房悦黑体验版常规体" pitchFamily="50" charset="-122"/>
                          <a:ea typeface="造字工房悦黑体验版常规体" pitchFamily="50" charset="-122"/>
                        </a:rPr>
                        <a:t>3</a:t>
                      </a:r>
                      <a:endParaRPr lang="zh-CN" altLang="en-US" sz="1600" b="1" dirty="0" smtClean="0">
                        <a:effectLst/>
                      </a:endParaRPr>
                    </a:p>
                  </a:txBody>
                  <a:tcPr/>
                </a:tc>
              </a:tr>
              <a:tr h="237853">
                <a:tc>
                  <a:txBody>
                    <a:bodyPr/>
                    <a:lstStyle/>
                    <a:p>
                      <a:pPr algn="ctr"/>
                      <a:endParaRPr lang="zh-CN" altLang="en-US" sz="1600" b="1" dirty="0">
                        <a:effectLst/>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1600" b="1" dirty="0" smtClean="0">
                        <a:effectLst/>
                      </a:endParaRPr>
                    </a:p>
                  </a:txBody>
                  <a:tcPr/>
                </a:tc>
              </a:tr>
            </a:tbl>
          </a:graphicData>
        </a:graphic>
      </p:graphicFrame>
      <p:grpSp>
        <p:nvGrpSpPr>
          <p:cNvPr id="40" name="组合 39"/>
          <p:cNvGrpSpPr/>
          <p:nvPr/>
        </p:nvGrpSpPr>
        <p:grpSpPr>
          <a:xfrm>
            <a:off x="3635933" y="1498444"/>
            <a:ext cx="2544254" cy="353256"/>
            <a:chOff x="5055364" y="843630"/>
            <a:chExt cx="1615677" cy="353256"/>
          </a:xfrm>
        </p:grpSpPr>
        <p:sp>
          <p:nvSpPr>
            <p:cNvPr id="41" name="矩形 40"/>
            <p:cNvSpPr/>
            <p:nvPr/>
          </p:nvSpPr>
          <p:spPr bwMode="auto">
            <a:xfrm>
              <a:off x="5055364" y="843630"/>
              <a:ext cx="685880" cy="353256"/>
            </a:xfrm>
            <a:prstGeom prst="rect">
              <a:avLst/>
            </a:prstGeom>
            <a:solidFill>
              <a:schemeClr val="accent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en-US" altLang="zh-CN" sz="1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MAC A</a:t>
              </a:r>
            </a:p>
          </p:txBody>
        </p:sp>
        <p:sp>
          <p:nvSpPr>
            <p:cNvPr id="42" name="矩形 41"/>
            <p:cNvSpPr/>
            <p:nvPr/>
          </p:nvSpPr>
          <p:spPr bwMode="auto">
            <a:xfrm>
              <a:off x="5741244" y="843630"/>
              <a:ext cx="929797" cy="353256"/>
            </a:xfrm>
            <a:prstGeom prst="rect">
              <a:avLst/>
            </a:prstGeom>
            <a:solidFill>
              <a:srgbClr val="FFC000"/>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r>
                <a:rPr lang="en-US" altLang="zh-CN" sz="1400" b="1" dirty="0" smtClean="0">
                  <a:latin typeface="微软雅黑" panose="020B0503020204020204" pitchFamily="34" charset="-122"/>
                  <a:ea typeface="微软雅黑" panose="020B0503020204020204" pitchFamily="34" charset="-122"/>
                </a:rPr>
                <a:t>FFFF</a:t>
              </a:r>
              <a:r>
                <a:rPr kumimoji="0" lang="en-US" altLang="zh-CN" sz="1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.FFFF.FFFF</a:t>
              </a:r>
            </a:p>
          </p:txBody>
        </p:sp>
      </p:grpSp>
      <p:grpSp>
        <p:nvGrpSpPr>
          <p:cNvPr id="43" name="组合 42"/>
          <p:cNvGrpSpPr/>
          <p:nvPr/>
        </p:nvGrpSpPr>
        <p:grpSpPr>
          <a:xfrm>
            <a:off x="6156110" y="1923705"/>
            <a:ext cx="1813276" cy="353256"/>
            <a:chOff x="5055363" y="843630"/>
            <a:chExt cx="1813276" cy="353256"/>
          </a:xfrm>
        </p:grpSpPr>
        <p:sp>
          <p:nvSpPr>
            <p:cNvPr id="44" name="矩形 43"/>
            <p:cNvSpPr/>
            <p:nvPr/>
          </p:nvSpPr>
          <p:spPr bwMode="auto">
            <a:xfrm>
              <a:off x="5055363" y="843630"/>
              <a:ext cx="929797" cy="353256"/>
            </a:xfrm>
            <a:prstGeom prst="rect">
              <a:avLst/>
            </a:prstGeom>
            <a:solidFill>
              <a:schemeClr val="accent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en-US" altLang="zh-CN" sz="1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MAC A</a:t>
              </a:r>
            </a:p>
          </p:txBody>
        </p:sp>
        <p:sp>
          <p:nvSpPr>
            <p:cNvPr id="45" name="矩形 44"/>
            <p:cNvSpPr/>
            <p:nvPr/>
          </p:nvSpPr>
          <p:spPr bwMode="auto">
            <a:xfrm>
              <a:off x="5938842" y="843630"/>
              <a:ext cx="929797" cy="353256"/>
            </a:xfrm>
            <a:prstGeom prst="rect">
              <a:avLst/>
            </a:prstGeom>
            <a:solidFill>
              <a:srgbClr val="FFC000"/>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en-US" altLang="zh-CN" sz="1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MAC D</a:t>
              </a:r>
            </a:p>
          </p:txBody>
        </p:sp>
      </p:grpSp>
      <p:cxnSp>
        <p:nvCxnSpPr>
          <p:cNvPr id="38" name="直接箭头连接符 37"/>
          <p:cNvCxnSpPr/>
          <p:nvPr/>
        </p:nvCxnSpPr>
        <p:spPr bwMode="auto">
          <a:xfrm rot="120000" flipV="1">
            <a:off x="4716008" y="3572437"/>
            <a:ext cx="678225" cy="308775"/>
          </a:xfrm>
          <a:prstGeom prst="straightConnector1">
            <a:avLst/>
          </a:prstGeom>
          <a:ln>
            <a:headEnd type="none" w="med" len="med"/>
            <a:tailEnd type="triangle" w="med" len="med"/>
          </a:ln>
          <a:extLst/>
        </p:spPr>
        <p:style>
          <a:lnRef idx="3">
            <a:schemeClr val="accent2"/>
          </a:lnRef>
          <a:fillRef idx="0">
            <a:schemeClr val="accent2"/>
          </a:fillRef>
          <a:effectRef idx="2">
            <a:schemeClr val="accent2"/>
          </a:effectRef>
          <a:fontRef idx="minor">
            <a:schemeClr val="tx1"/>
          </a:fontRef>
        </p:style>
      </p:cxnSp>
      <p:cxnSp>
        <p:nvCxnSpPr>
          <p:cNvPr id="59" name="直接箭头连接符 58"/>
          <p:cNvCxnSpPr/>
          <p:nvPr/>
        </p:nvCxnSpPr>
        <p:spPr bwMode="auto">
          <a:xfrm flipH="1">
            <a:off x="5873263" y="3723830"/>
            <a:ext cx="339968" cy="433754"/>
          </a:xfrm>
          <a:prstGeom prst="straightConnector1">
            <a:avLst/>
          </a:prstGeom>
          <a:ln>
            <a:headEnd type="none" w="med" len="med"/>
            <a:tailEnd type="triangle" w="med" len="med"/>
          </a:ln>
          <a:extLst/>
        </p:spPr>
        <p:style>
          <a:lnRef idx="3">
            <a:schemeClr val="accent2"/>
          </a:lnRef>
          <a:fillRef idx="0">
            <a:schemeClr val="accent2"/>
          </a:fillRef>
          <a:effectRef idx="2">
            <a:schemeClr val="accent2"/>
          </a:effectRef>
          <a:fontRef idx="minor">
            <a:schemeClr val="tx1"/>
          </a:fontRef>
        </p:style>
      </p:cxnSp>
      <p:cxnSp>
        <p:nvCxnSpPr>
          <p:cNvPr id="67" name="直接箭头连接符 66"/>
          <p:cNvCxnSpPr/>
          <p:nvPr/>
        </p:nvCxnSpPr>
        <p:spPr bwMode="auto">
          <a:xfrm rot="17340000" flipH="1">
            <a:off x="6857738" y="3738285"/>
            <a:ext cx="339968" cy="433754"/>
          </a:xfrm>
          <a:prstGeom prst="straightConnector1">
            <a:avLst/>
          </a:prstGeom>
          <a:ln>
            <a:headEnd type="none" w="med" len="med"/>
            <a:tailEnd type="triangle" w="med" len="med"/>
          </a:ln>
          <a:extLst/>
        </p:spPr>
        <p:style>
          <a:lnRef idx="3">
            <a:schemeClr val="accent2"/>
          </a:lnRef>
          <a:fillRef idx="0">
            <a:schemeClr val="accent2"/>
          </a:fillRef>
          <a:effectRef idx="2">
            <a:schemeClr val="accent2"/>
          </a:effectRef>
          <a:fontRef idx="minor">
            <a:schemeClr val="tx1"/>
          </a:fontRef>
        </p:style>
      </p:cxnSp>
      <p:cxnSp>
        <p:nvCxnSpPr>
          <p:cNvPr id="68" name="直接箭头连接符 67"/>
          <p:cNvCxnSpPr/>
          <p:nvPr/>
        </p:nvCxnSpPr>
        <p:spPr bwMode="auto">
          <a:xfrm rot="21420000">
            <a:off x="7547250" y="3582677"/>
            <a:ext cx="632969" cy="351992"/>
          </a:xfrm>
          <a:prstGeom prst="straightConnector1">
            <a:avLst/>
          </a:prstGeom>
          <a:ln>
            <a:headEnd type="none" w="med" len="med"/>
            <a:tailEnd type="triangle" w="med" len="med"/>
          </a:ln>
          <a:extLst/>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18689439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0">
                                            <p:txEl>
                                              <p:pRg st="2" end="2"/>
                                            </p:txEl>
                                          </p:spTgt>
                                        </p:tgtEl>
                                        <p:attrNameLst>
                                          <p:attrName>style.visibility</p:attrName>
                                        </p:attrNameLst>
                                      </p:cBhvr>
                                      <p:to>
                                        <p:strVal val="visible"/>
                                      </p:to>
                                    </p:set>
                                    <p:animEffect transition="in" filter="wipe(left)">
                                      <p:cBhvr>
                                        <p:cTn id="7" dur="500"/>
                                        <p:tgtEl>
                                          <p:spTgt spid="10">
                                            <p:txEl>
                                              <p:pRg st="2" end="2"/>
                                            </p:txEl>
                                          </p:spTgt>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wipe(left)">
                                      <p:cBhvr>
                                        <p:cTn id="11" dur="500"/>
                                        <p:tgtEl>
                                          <p:spTgt spid="43"/>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wipe(down)">
                                      <p:cBhvr>
                                        <p:cTn id="16" dur="500"/>
                                        <p:tgtEl>
                                          <p:spTgt spid="38"/>
                                        </p:tgtEl>
                                      </p:cBhvr>
                                    </p:animEffect>
                                  </p:childTnLst>
                                </p:cTn>
                              </p:par>
                            </p:childTnLst>
                          </p:cTn>
                        </p:par>
                        <p:par>
                          <p:cTn id="17" fill="hold">
                            <p:stCondLst>
                              <p:cond delay="500"/>
                            </p:stCondLst>
                            <p:childTnLst>
                              <p:par>
                                <p:cTn id="18" presetID="22" presetClass="entr" presetSubtype="1" fill="hold" nodeType="afterEffect">
                                  <p:stCondLst>
                                    <p:cond delay="0"/>
                                  </p:stCondLst>
                                  <p:childTnLst>
                                    <p:set>
                                      <p:cBhvr>
                                        <p:cTn id="19" dur="1" fill="hold">
                                          <p:stCondLst>
                                            <p:cond delay="0"/>
                                          </p:stCondLst>
                                        </p:cTn>
                                        <p:tgtEl>
                                          <p:spTgt spid="59"/>
                                        </p:tgtEl>
                                        <p:attrNameLst>
                                          <p:attrName>style.visibility</p:attrName>
                                        </p:attrNameLst>
                                      </p:cBhvr>
                                      <p:to>
                                        <p:strVal val="visible"/>
                                      </p:to>
                                    </p:set>
                                    <p:animEffect transition="in" filter="wipe(up)">
                                      <p:cBhvr>
                                        <p:cTn id="20" dur="500"/>
                                        <p:tgtEl>
                                          <p:spTgt spid="59"/>
                                        </p:tgtEl>
                                      </p:cBhvr>
                                    </p:animEffect>
                                  </p:childTnLst>
                                </p:cTn>
                              </p:par>
                              <p:par>
                                <p:cTn id="21" presetID="22" presetClass="entr" presetSubtype="1" fill="hold" nodeType="withEffect">
                                  <p:stCondLst>
                                    <p:cond delay="0"/>
                                  </p:stCondLst>
                                  <p:childTnLst>
                                    <p:set>
                                      <p:cBhvr>
                                        <p:cTn id="22" dur="1" fill="hold">
                                          <p:stCondLst>
                                            <p:cond delay="0"/>
                                          </p:stCondLst>
                                        </p:cTn>
                                        <p:tgtEl>
                                          <p:spTgt spid="67"/>
                                        </p:tgtEl>
                                        <p:attrNameLst>
                                          <p:attrName>style.visibility</p:attrName>
                                        </p:attrNameLst>
                                      </p:cBhvr>
                                      <p:to>
                                        <p:strVal val="visible"/>
                                      </p:to>
                                    </p:set>
                                    <p:animEffect transition="in" filter="wipe(up)">
                                      <p:cBhvr>
                                        <p:cTn id="23" dur="500"/>
                                        <p:tgtEl>
                                          <p:spTgt spid="67"/>
                                        </p:tgtEl>
                                      </p:cBhvr>
                                    </p:animEffect>
                                  </p:childTnLst>
                                </p:cTn>
                              </p:par>
                              <p:par>
                                <p:cTn id="24" presetID="22" presetClass="entr" presetSubtype="1" fill="hold" nodeType="withEffect">
                                  <p:stCondLst>
                                    <p:cond delay="0"/>
                                  </p:stCondLst>
                                  <p:childTnLst>
                                    <p:set>
                                      <p:cBhvr>
                                        <p:cTn id="25" dur="1" fill="hold">
                                          <p:stCondLst>
                                            <p:cond delay="0"/>
                                          </p:stCondLst>
                                        </p:cTn>
                                        <p:tgtEl>
                                          <p:spTgt spid="68"/>
                                        </p:tgtEl>
                                        <p:attrNameLst>
                                          <p:attrName>style.visibility</p:attrName>
                                        </p:attrNameLst>
                                      </p:cBhvr>
                                      <p:to>
                                        <p:strVal val="visible"/>
                                      </p:to>
                                    </p:set>
                                    <p:animEffect transition="in" filter="wipe(up)">
                                      <p:cBhvr>
                                        <p:cTn id="26"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内容占位符 2"/>
          <p:cNvSpPr>
            <a:spLocks noGrp="1"/>
          </p:cNvSpPr>
          <p:nvPr>
            <p:ph idx="1"/>
          </p:nvPr>
        </p:nvSpPr>
        <p:spPr>
          <a:xfrm>
            <a:off x="467715" y="699621"/>
            <a:ext cx="8229600" cy="2642713"/>
          </a:xfrm>
        </p:spPr>
        <p:txBody>
          <a:bodyPr/>
          <a:lstStyle/>
          <a:p>
            <a:pPr marL="0" indent="0">
              <a:lnSpc>
                <a:spcPct val="200000"/>
              </a:lnSpc>
              <a:spcBef>
                <a:spcPts val="0"/>
              </a:spcBef>
              <a:buNone/>
            </a:pPr>
            <a:r>
              <a:rPr lang="en-US" altLang="zh-CN" kern="1200" dirty="0" smtClean="0"/>
              <a:t>4</a:t>
            </a:r>
            <a:r>
              <a:rPr lang="zh-CN" altLang="en-US" kern="1200" dirty="0" smtClean="0"/>
              <a:t>、交换机</a:t>
            </a:r>
            <a:r>
              <a:rPr lang="zh-CN" altLang="en-US" kern="1200" dirty="0"/>
              <a:t>转发</a:t>
            </a:r>
            <a:r>
              <a:rPr lang="en-US" altLang="zh-CN" kern="1200" dirty="0"/>
              <a:t>MAC</a:t>
            </a:r>
            <a:r>
              <a:rPr lang="zh-CN" altLang="en-US" kern="1200" dirty="0"/>
              <a:t>帧</a:t>
            </a:r>
            <a:r>
              <a:rPr lang="zh-CN" altLang="en-US" kern="1200" dirty="0" smtClean="0"/>
              <a:t>过程，</a:t>
            </a:r>
            <a:r>
              <a:rPr lang="en-US" altLang="zh-CN" kern="1200" dirty="0"/>
              <a:t> </a:t>
            </a:r>
            <a:r>
              <a:rPr lang="zh-CN" altLang="en-US" kern="1200" dirty="0" smtClean="0"/>
              <a:t>若</a:t>
            </a:r>
            <a:r>
              <a:rPr lang="en-US" altLang="zh-CN" kern="1200" dirty="0" smtClean="0"/>
              <a:t>MAC</a:t>
            </a:r>
            <a:r>
              <a:rPr lang="zh-CN" altLang="en-US" kern="1200" dirty="0"/>
              <a:t>帧目的</a:t>
            </a:r>
            <a:r>
              <a:rPr lang="en-US" altLang="zh-CN" kern="1200" dirty="0"/>
              <a:t>MAC</a:t>
            </a:r>
            <a:r>
              <a:rPr lang="zh-CN" altLang="en-US" kern="1200" dirty="0"/>
              <a:t>地址</a:t>
            </a:r>
            <a:r>
              <a:rPr lang="zh-CN" altLang="en-US" kern="1200" dirty="0" smtClean="0"/>
              <a:t>为：</a:t>
            </a:r>
            <a:endParaRPr lang="zh-CN" altLang="en-US" kern="1200" dirty="0"/>
          </a:p>
          <a:p>
            <a:pPr lvl="1">
              <a:lnSpc>
                <a:spcPct val="200000"/>
              </a:lnSpc>
              <a:spcBef>
                <a:spcPts val="0"/>
              </a:spcBef>
              <a:buFont typeface="Wingdings" pitchFamily="2" charset="2"/>
              <a:buChar char="Ø"/>
            </a:pPr>
            <a:r>
              <a:rPr lang="zh-CN" altLang="en-US" kern="1200" dirty="0" smtClean="0"/>
              <a:t>广播地址，则广播</a:t>
            </a:r>
            <a:endParaRPr lang="zh-CN" altLang="en-US" kern="1200" dirty="0"/>
          </a:p>
          <a:p>
            <a:pPr lvl="1">
              <a:lnSpc>
                <a:spcPct val="150000"/>
              </a:lnSpc>
              <a:spcBef>
                <a:spcPts val="0"/>
              </a:spcBef>
              <a:buFont typeface="Wingdings" pitchFamily="2" charset="2"/>
              <a:buChar char="Ø"/>
            </a:pPr>
            <a:r>
              <a:rPr lang="zh-CN" altLang="en-US" kern="1200" dirty="0" smtClean="0"/>
              <a:t>单</a:t>
            </a:r>
            <a:r>
              <a:rPr lang="zh-CN" altLang="en-US" kern="1200" dirty="0"/>
              <a:t>播地址，但转发表中无匹配转发项</a:t>
            </a:r>
            <a:r>
              <a:rPr lang="zh-CN" altLang="en-US" kern="1200" dirty="0" smtClean="0"/>
              <a:t>，则广播</a:t>
            </a:r>
          </a:p>
          <a:p>
            <a:pPr lvl="1">
              <a:lnSpc>
                <a:spcPct val="200000"/>
              </a:lnSpc>
              <a:spcBef>
                <a:spcPts val="0"/>
              </a:spcBef>
              <a:buFont typeface="Wingdings" pitchFamily="2" charset="2"/>
              <a:buChar char="Ø"/>
            </a:pPr>
            <a:r>
              <a:rPr lang="zh-CN" altLang="en-US" kern="1200" dirty="0" smtClean="0"/>
              <a:t>单播地址，转发表中存在匹配转发项，转发</a:t>
            </a:r>
            <a:endParaRPr lang="zh-CN" altLang="en-US" kern="1200" dirty="0"/>
          </a:p>
        </p:txBody>
      </p:sp>
      <p:sp>
        <p:nvSpPr>
          <p:cNvPr id="11" name="标题 1"/>
          <p:cNvSpPr>
            <a:spLocks noGrp="1"/>
          </p:cNvSpPr>
          <p:nvPr>
            <p:ph type="title"/>
          </p:nvPr>
        </p:nvSpPr>
        <p:spPr>
          <a:xfrm>
            <a:off x="671195" y="176920"/>
            <a:ext cx="4908875" cy="432030"/>
          </a:xfrm>
        </p:spPr>
        <p:txBody>
          <a:bodyPr/>
          <a:lstStyle/>
          <a:p>
            <a:r>
              <a:rPr lang="zh-CN" altLang="zh-CN" dirty="0"/>
              <a:t>实验原理</a:t>
            </a:r>
            <a:endParaRPr lang="zh-CN" altLang="en-US" dirty="0"/>
          </a:p>
        </p:txBody>
      </p:sp>
      <p:grpSp>
        <p:nvGrpSpPr>
          <p:cNvPr id="12" name="Group 58"/>
          <p:cNvGrpSpPr/>
          <p:nvPr/>
        </p:nvGrpSpPr>
        <p:grpSpPr bwMode="auto">
          <a:xfrm>
            <a:off x="3419920" y="4210966"/>
            <a:ext cx="1473242" cy="940494"/>
            <a:chOff x="-397" y="0"/>
            <a:chExt cx="1190" cy="760"/>
          </a:xfrm>
        </p:grpSpPr>
        <p:pic>
          <p:nvPicPr>
            <p:cNvPr id="13" name="Picture 69"/>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0" y="0"/>
              <a:ext cx="31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 Box 60"/>
            <p:cNvSpPr>
              <a:spLocks noChangeArrowheads="1"/>
            </p:cNvSpPr>
            <p:nvPr/>
          </p:nvSpPr>
          <p:spPr bwMode="auto">
            <a:xfrm>
              <a:off x="-397" y="287"/>
              <a:ext cx="1190" cy="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b="1" dirty="0">
                  <a:latin typeface="微软雅黑" panose="020B0503020204020204" pitchFamily="34" charset="-122"/>
                  <a:ea typeface="微软雅黑" panose="020B0503020204020204" pitchFamily="34" charset="-122"/>
                  <a:sym typeface="微软雅黑" panose="020B0503020204020204" pitchFamily="34" charset="-122"/>
                </a:rPr>
                <a:t>终端</a:t>
              </a:r>
              <a:r>
                <a:rPr lang="en-US" sz="1600" b="1" dirty="0">
                  <a:latin typeface="微软雅黑" panose="020B0503020204020204" pitchFamily="34" charset="-122"/>
                  <a:ea typeface="微软雅黑" panose="020B0503020204020204" pitchFamily="34" charset="-122"/>
                  <a:sym typeface="微软雅黑" panose="020B0503020204020204" pitchFamily="34" charset="-122"/>
                </a:rPr>
                <a:t>A</a:t>
              </a:r>
              <a:endParaRPr lang="zh-CN" altLang="en-US" sz="1600" b="1" dirty="0">
                <a:latin typeface="微软雅黑" panose="020B0503020204020204" pitchFamily="34" charset="-122"/>
                <a:ea typeface="微软雅黑" panose="020B0503020204020204" pitchFamily="34" charset="-122"/>
                <a:sym typeface="微软雅黑" panose="020B0503020204020204" pitchFamily="34" charset="-122"/>
              </a:endParaRPr>
            </a:p>
            <a:p>
              <a:pPr algn="ctr"/>
              <a:r>
                <a:rPr lang="en-US" sz="1600" b="1" dirty="0">
                  <a:latin typeface="微软雅黑" panose="020B0503020204020204" pitchFamily="34" charset="-122"/>
                  <a:ea typeface="微软雅黑" panose="020B0503020204020204" pitchFamily="34" charset="-122"/>
                  <a:sym typeface="微软雅黑" panose="020B0503020204020204" pitchFamily="34" charset="-122"/>
                </a:rPr>
                <a:t>192.1.1.1/24</a:t>
              </a:r>
              <a:endParaRPr lang="zh-CN" altLang="en-US" sz="1600" b="1" dirty="0">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15" name="AutoShape 65"/>
          <p:cNvCxnSpPr>
            <a:cxnSpLocks noChangeShapeType="1"/>
            <a:stCxn id="28" idx="0"/>
            <a:endCxn id="13" idx="0"/>
          </p:cNvCxnSpPr>
          <p:nvPr/>
        </p:nvCxnSpPr>
        <p:spPr bwMode="auto">
          <a:xfrm flipH="1">
            <a:off x="4318721" y="3273798"/>
            <a:ext cx="2151024" cy="937168"/>
          </a:xfrm>
          <a:prstGeom prst="straightConnector1">
            <a:avLst/>
          </a:prstGeom>
          <a:noFill/>
          <a:ln w="25400" cmpd="sng">
            <a:solidFill>
              <a:schemeClr val="accent1"/>
            </a:solidFill>
            <a:miter lim="800000"/>
          </a:ln>
          <a:extLst>
            <a:ext uri="{909E8E84-426E-40DD-AFC4-6F175D3DCCD1}">
              <a14:hiddenFill xmlns:a14="http://schemas.microsoft.com/office/drawing/2010/main">
                <a:noFill/>
              </a14:hiddenFill>
            </a:ext>
          </a:extLst>
        </p:spPr>
      </p:cxnSp>
      <p:grpSp>
        <p:nvGrpSpPr>
          <p:cNvPr id="16" name="Group 58"/>
          <p:cNvGrpSpPr/>
          <p:nvPr/>
        </p:nvGrpSpPr>
        <p:grpSpPr bwMode="auto">
          <a:xfrm>
            <a:off x="4860020" y="4224399"/>
            <a:ext cx="1473241" cy="939531"/>
            <a:chOff x="-409" y="0"/>
            <a:chExt cx="1190" cy="759"/>
          </a:xfrm>
        </p:grpSpPr>
        <p:pic>
          <p:nvPicPr>
            <p:cNvPr id="17" name="Picture 69"/>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8" y="0"/>
              <a:ext cx="31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Text Box 60"/>
            <p:cNvSpPr>
              <a:spLocks noChangeArrowheads="1"/>
            </p:cNvSpPr>
            <p:nvPr/>
          </p:nvSpPr>
          <p:spPr bwMode="auto">
            <a:xfrm>
              <a:off x="-409" y="287"/>
              <a:ext cx="1190" cy="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b="1" dirty="0">
                  <a:latin typeface="微软雅黑" panose="020B0503020204020204" pitchFamily="34" charset="-122"/>
                  <a:ea typeface="微软雅黑" panose="020B0503020204020204" pitchFamily="34" charset="-122"/>
                  <a:sym typeface="微软雅黑" panose="020B0503020204020204" pitchFamily="34" charset="-122"/>
                </a:rPr>
                <a:t>终端</a:t>
              </a:r>
              <a:r>
                <a:rPr lang="en-US" sz="1600" b="1" dirty="0">
                  <a:latin typeface="微软雅黑" panose="020B0503020204020204" pitchFamily="34" charset="-122"/>
                  <a:ea typeface="微软雅黑" panose="020B0503020204020204" pitchFamily="34" charset="-122"/>
                  <a:sym typeface="微软雅黑" panose="020B0503020204020204" pitchFamily="34" charset="-122"/>
                </a:rPr>
                <a:t>B</a:t>
              </a:r>
            </a:p>
            <a:p>
              <a:pPr algn="ctr"/>
              <a:r>
                <a:rPr lang="en-US" sz="1600" b="1" dirty="0">
                  <a:latin typeface="微软雅黑" panose="020B0503020204020204" pitchFamily="34" charset="-122"/>
                  <a:ea typeface="微软雅黑" panose="020B0503020204020204" pitchFamily="34" charset="-122"/>
                  <a:sym typeface="微软雅黑" panose="020B0503020204020204" pitchFamily="34" charset="-122"/>
                </a:rPr>
                <a:t>192.1.1.2/24</a:t>
              </a:r>
            </a:p>
          </p:txBody>
        </p:sp>
      </p:grpSp>
      <p:cxnSp>
        <p:nvCxnSpPr>
          <p:cNvPr id="19" name="AutoShape 65"/>
          <p:cNvCxnSpPr>
            <a:cxnSpLocks noChangeShapeType="1"/>
            <a:stCxn id="28" idx="0"/>
            <a:endCxn id="17" idx="0"/>
          </p:cNvCxnSpPr>
          <p:nvPr/>
        </p:nvCxnSpPr>
        <p:spPr bwMode="auto">
          <a:xfrm flipH="1">
            <a:off x="5684540" y="3273798"/>
            <a:ext cx="785205" cy="950601"/>
          </a:xfrm>
          <a:prstGeom prst="straightConnector1">
            <a:avLst/>
          </a:prstGeom>
          <a:noFill/>
          <a:ln w="25400" cmpd="sng">
            <a:solidFill>
              <a:schemeClr val="accent1"/>
            </a:solidFill>
            <a:miter lim="800000"/>
          </a:ln>
          <a:extLst>
            <a:ext uri="{909E8E84-426E-40DD-AFC4-6F175D3DCCD1}">
              <a14:hiddenFill xmlns:a14="http://schemas.microsoft.com/office/drawing/2010/main">
                <a:noFill/>
              </a14:hiddenFill>
            </a:ext>
          </a:extLst>
        </p:spPr>
      </p:cxnSp>
      <p:grpSp>
        <p:nvGrpSpPr>
          <p:cNvPr id="20" name="Group 58"/>
          <p:cNvGrpSpPr/>
          <p:nvPr/>
        </p:nvGrpSpPr>
        <p:grpSpPr bwMode="auto">
          <a:xfrm>
            <a:off x="6300640" y="4210966"/>
            <a:ext cx="1473965" cy="927822"/>
            <a:chOff x="-290" y="0"/>
            <a:chExt cx="1189" cy="750"/>
          </a:xfrm>
        </p:grpSpPr>
        <p:pic>
          <p:nvPicPr>
            <p:cNvPr id="21" name="Picture 69"/>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9" y="0"/>
              <a:ext cx="31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Text Box 60"/>
            <p:cNvSpPr>
              <a:spLocks noChangeArrowheads="1"/>
            </p:cNvSpPr>
            <p:nvPr/>
          </p:nvSpPr>
          <p:spPr bwMode="auto">
            <a:xfrm>
              <a:off x="-290" y="277"/>
              <a:ext cx="1189" cy="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b="1" dirty="0">
                  <a:latin typeface="微软雅黑" panose="020B0503020204020204" pitchFamily="34" charset="-122"/>
                  <a:ea typeface="微软雅黑" panose="020B0503020204020204" pitchFamily="34" charset="-122"/>
                  <a:sym typeface="微软雅黑" panose="020B0503020204020204" pitchFamily="34" charset="-122"/>
                </a:rPr>
                <a:t>终端</a:t>
              </a:r>
              <a:r>
                <a:rPr lang="en-US" sz="1600" b="1" dirty="0">
                  <a:latin typeface="微软雅黑" panose="020B0503020204020204" pitchFamily="34" charset="-122"/>
                  <a:ea typeface="微软雅黑" panose="020B0503020204020204" pitchFamily="34" charset="-122"/>
                  <a:sym typeface="微软雅黑" panose="020B0503020204020204" pitchFamily="34" charset="-122"/>
                </a:rPr>
                <a:t>C</a:t>
              </a:r>
            </a:p>
            <a:p>
              <a:pPr algn="ctr"/>
              <a:r>
                <a:rPr lang="en-US" sz="1600" b="1" dirty="0">
                  <a:latin typeface="微软雅黑" panose="020B0503020204020204" pitchFamily="34" charset="-122"/>
                  <a:ea typeface="微软雅黑" panose="020B0503020204020204" pitchFamily="34" charset="-122"/>
                  <a:sym typeface="微软雅黑" panose="020B0503020204020204" pitchFamily="34" charset="-122"/>
                </a:rPr>
                <a:t>192.1.1.3/24</a:t>
              </a:r>
            </a:p>
          </p:txBody>
        </p:sp>
      </p:grpSp>
      <p:grpSp>
        <p:nvGrpSpPr>
          <p:cNvPr id="23" name="Group 58"/>
          <p:cNvGrpSpPr/>
          <p:nvPr/>
        </p:nvGrpSpPr>
        <p:grpSpPr bwMode="auto">
          <a:xfrm>
            <a:off x="7740364" y="4210966"/>
            <a:ext cx="1473965" cy="923021"/>
            <a:chOff x="-313" y="0"/>
            <a:chExt cx="1189" cy="746"/>
          </a:xfrm>
        </p:grpSpPr>
        <p:pic>
          <p:nvPicPr>
            <p:cNvPr id="24" name="Picture 69"/>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0" y="0"/>
              <a:ext cx="31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 Box 60"/>
            <p:cNvSpPr>
              <a:spLocks noChangeArrowheads="1"/>
            </p:cNvSpPr>
            <p:nvPr/>
          </p:nvSpPr>
          <p:spPr bwMode="auto">
            <a:xfrm>
              <a:off x="-313" y="273"/>
              <a:ext cx="1189" cy="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b="1" dirty="0">
                  <a:latin typeface="微软雅黑" panose="020B0503020204020204" pitchFamily="34" charset="-122"/>
                  <a:ea typeface="微软雅黑" panose="020B0503020204020204" pitchFamily="34" charset="-122"/>
                  <a:sym typeface="微软雅黑" panose="020B0503020204020204" pitchFamily="34" charset="-122"/>
                </a:rPr>
                <a:t>终端</a:t>
              </a:r>
              <a:r>
                <a:rPr lang="en-US" sz="1600" b="1" dirty="0">
                  <a:latin typeface="微软雅黑" panose="020B0503020204020204" pitchFamily="34" charset="-122"/>
                  <a:ea typeface="微软雅黑" panose="020B0503020204020204" pitchFamily="34" charset="-122"/>
                  <a:sym typeface="微软雅黑" panose="020B0503020204020204" pitchFamily="34" charset="-122"/>
                </a:rPr>
                <a:t>D</a:t>
              </a:r>
            </a:p>
            <a:p>
              <a:pPr algn="ctr"/>
              <a:r>
                <a:rPr lang="en-US" sz="1600" b="1" dirty="0">
                  <a:latin typeface="微软雅黑" panose="020B0503020204020204" pitchFamily="34" charset="-122"/>
                  <a:ea typeface="微软雅黑" panose="020B0503020204020204" pitchFamily="34" charset="-122"/>
                  <a:sym typeface="微软雅黑" panose="020B0503020204020204" pitchFamily="34" charset="-122"/>
                </a:rPr>
                <a:t>192.1.1.4/24</a:t>
              </a:r>
            </a:p>
          </p:txBody>
        </p:sp>
      </p:grpSp>
      <p:cxnSp>
        <p:nvCxnSpPr>
          <p:cNvPr id="26" name="AutoShape 65"/>
          <p:cNvCxnSpPr>
            <a:cxnSpLocks noChangeShapeType="1"/>
            <a:stCxn id="28" idx="0"/>
            <a:endCxn id="21" idx="0"/>
          </p:cNvCxnSpPr>
          <p:nvPr/>
        </p:nvCxnSpPr>
        <p:spPr bwMode="auto">
          <a:xfrm>
            <a:off x="6469745" y="3273798"/>
            <a:ext cx="547423" cy="937168"/>
          </a:xfrm>
          <a:prstGeom prst="straightConnector1">
            <a:avLst/>
          </a:prstGeom>
          <a:noFill/>
          <a:ln w="25400" cmpd="sng">
            <a:solidFill>
              <a:schemeClr val="accent1"/>
            </a:solidFill>
            <a:miter lim="800000"/>
          </a:ln>
          <a:extLst>
            <a:ext uri="{909E8E84-426E-40DD-AFC4-6F175D3DCCD1}">
              <a14:hiddenFill xmlns:a14="http://schemas.microsoft.com/office/drawing/2010/main">
                <a:noFill/>
              </a14:hiddenFill>
            </a:ext>
          </a:extLst>
        </p:spPr>
      </p:cxnSp>
      <p:cxnSp>
        <p:nvCxnSpPr>
          <p:cNvPr id="27" name="AutoShape 65"/>
          <p:cNvCxnSpPr>
            <a:cxnSpLocks noChangeShapeType="1"/>
            <a:stCxn id="28" idx="0"/>
            <a:endCxn id="24" idx="0"/>
          </p:cNvCxnSpPr>
          <p:nvPr/>
        </p:nvCxnSpPr>
        <p:spPr bwMode="auto">
          <a:xfrm>
            <a:off x="6469745" y="3273798"/>
            <a:ext cx="1992105" cy="937168"/>
          </a:xfrm>
          <a:prstGeom prst="straightConnector1">
            <a:avLst/>
          </a:prstGeom>
          <a:noFill/>
          <a:ln w="25400" cmpd="sng">
            <a:solidFill>
              <a:schemeClr val="accent1"/>
            </a:solidFill>
            <a:miter lim="800000"/>
          </a:ln>
          <a:extLst>
            <a:ext uri="{909E8E84-426E-40DD-AFC4-6F175D3DCCD1}">
              <a14:hiddenFill xmlns:a14="http://schemas.microsoft.com/office/drawing/2010/main">
                <a:noFill/>
              </a14:hiddenFill>
            </a:ext>
          </a:extLst>
        </p:spPr>
      </p:cxnSp>
      <p:pic>
        <p:nvPicPr>
          <p:cNvPr id="28" name="Picture 7"/>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71284" y="3273798"/>
            <a:ext cx="1396922" cy="41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42"/>
          <p:cNvSpPr>
            <a:spLocks noChangeArrowheads="1"/>
          </p:cNvSpPr>
          <p:nvPr/>
        </p:nvSpPr>
        <p:spPr bwMode="auto">
          <a:xfrm>
            <a:off x="6091245" y="2896111"/>
            <a:ext cx="80021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6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交换机</a:t>
            </a:r>
          </a:p>
        </p:txBody>
      </p:sp>
      <p:sp>
        <p:nvSpPr>
          <p:cNvPr id="30" name="TextBox 43"/>
          <p:cNvSpPr>
            <a:spLocks noChangeArrowheads="1"/>
          </p:cNvSpPr>
          <p:nvPr/>
        </p:nvSpPr>
        <p:spPr bwMode="auto">
          <a:xfrm>
            <a:off x="5537581" y="3274901"/>
            <a:ext cx="37438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6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1</a:t>
            </a:r>
            <a:endParaRPr lang="zh-CN" altLang="en-US" sz="16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TextBox 44"/>
          <p:cNvSpPr>
            <a:spLocks noChangeArrowheads="1"/>
          </p:cNvSpPr>
          <p:nvPr/>
        </p:nvSpPr>
        <p:spPr bwMode="auto">
          <a:xfrm>
            <a:off x="5724080" y="3584392"/>
            <a:ext cx="31130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6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2</a:t>
            </a:r>
            <a:endParaRPr lang="zh-CN" altLang="en-US" sz="16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TextBox 45"/>
          <p:cNvSpPr>
            <a:spLocks noChangeArrowheads="1"/>
          </p:cNvSpPr>
          <p:nvPr/>
        </p:nvSpPr>
        <p:spPr bwMode="auto">
          <a:xfrm>
            <a:off x="6420846" y="3623186"/>
            <a:ext cx="31130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6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3</a:t>
            </a:r>
            <a:endParaRPr lang="zh-CN" altLang="en-US" sz="16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TextBox 46"/>
          <p:cNvSpPr>
            <a:spLocks noChangeArrowheads="1"/>
          </p:cNvSpPr>
          <p:nvPr/>
        </p:nvSpPr>
        <p:spPr bwMode="auto">
          <a:xfrm>
            <a:off x="7068891" y="3274901"/>
            <a:ext cx="31130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6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4</a:t>
            </a:r>
            <a:endParaRPr lang="zh-CN" altLang="en-US" sz="16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 name="Text Box 8"/>
          <p:cNvSpPr txBox="1">
            <a:spLocks noChangeArrowheads="1"/>
          </p:cNvSpPr>
          <p:nvPr/>
        </p:nvSpPr>
        <p:spPr bwMode="auto">
          <a:xfrm>
            <a:off x="1649696" y="2931775"/>
            <a:ext cx="110177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b="1" dirty="0">
                <a:effectLst>
                  <a:outerShdw blurRad="38100" dist="38100" dir="2700000" algn="tl">
                    <a:srgbClr val="000000">
                      <a:alpha val="43137"/>
                    </a:srgbClr>
                  </a:outerShdw>
                </a:effectLst>
                <a:latin typeface="造字工房悦黑体验版常规体" pitchFamily="50" charset="-122"/>
                <a:ea typeface="造字工房悦黑体验版常规体" pitchFamily="50" charset="-122"/>
              </a:rPr>
              <a:t>转发表</a:t>
            </a:r>
          </a:p>
        </p:txBody>
      </p:sp>
      <p:graphicFrame>
        <p:nvGraphicFramePr>
          <p:cNvPr id="35" name="表格 34"/>
          <p:cNvGraphicFramePr>
            <a:graphicFrameLocks noGrp="1"/>
          </p:cNvGraphicFramePr>
          <p:nvPr>
            <p:extLst>
              <p:ext uri="{D42A27DB-BD31-4B8C-83A1-F6EECF244321}">
                <p14:modId xmlns:p14="http://schemas.microsoft.com/office/powerpoint/2010/main" val="3198508378"/>
              </p:ext>
            </p:extLst>
          </p:nvPr>
        </p:nvGraphicFramePr>
        <p:xfrm>
          <a:off x="827739" y="3343520"/>
          <a:ext cx="2520176" cy="1676400"/>
        </p:xfrm>
        <a:graphic>
          <a:graphicData uri="http://schemas.openxmlformats.org/drawingml/2006/table">
            <a:tbl>
              <a:tblPr firstRow="1" bandRow="1">
                <a:tableStyleId>{93296810-A885-4BE3-A3E7-6D5BEEA58F35}</a:tableStyleId>
              </a:tblPr>
              <a:tblGrid>
                <a:gridCol w="1260088"/>
                <a:gridCol w="1260088"/>
              </a:tblGrid>
              <a:tr h="237853">
                <a:tc>
                  <a:txBody>
                    <a:bodyPr/>
                    <a:lstStyle/>
                    <a:p>
                      <a:pPr algn="ctr"/>
                      <a:r>
                        <a:rPr kumimoji="0" lang="en-US" altLang="zh-CN" sz="1600" b="1" i="0" u="none" strike="noStrike" kern="0" cap="none" spc="0" normalizeH="0" baseline="0" noProof="0" dirty="0" smtClean="0">
                          <a:ln>
                            <a:noFill/>
                          </a:ln>
                          <a:effectLst/>
                          <a:uLnTx/>
                          <a:uFillTx/>
                          <a:latin typeface="造字工房悦黑体验版常规体" pitchFamily="50" charset="-122"/>
                          <a:ea typeface="造字工房悦黑体验版常规体" pitchFamily="50" charset="-122"/>
                        </a:rPr>
                        <a:t>MAC</a:t>
                      </a:r>
                      <a:r>
                        <a:rPr kumimoji="0" lang="zh-CN" altLang="en-US" sz="1600" b="1" i="0" u="none" strike="noStrike" kern="0" cap="none" spc="0" normalizeH="0" baseline="0" noProof="0" dirty="0" smtClean="0">
                          <a:ln>
                            <a:noFill/>
                          </a:ln>
                          <a:effectLst/>
                          <a:uLnTx/>
                          <a:uFillTx/>
                          <a:latin typeface="造字工房悦黑体验版常规体" pitchFamily="50" charset="-122"/>
                          <a:ea typeface="造字工房悦黑体验版常规体" pitchFamily="50" charset="-122"/>
                        </a:rPr>
                        <a:t>地址</a:t>
                      </a:r>
                      <a:endParaRPr lang="zh-CN" altLang="en-US" sz="1600" b="1" dirty="0">
                        <a:effectLst/>
                      </a:endParaRPr>
                    </a:p>
                  </a:txBody>
                  <a:tcPr/>
                </a:tc>
                <a:tc>
                  <a:txBody>
                    <a:bodyPr/>
                    <a:lstStyle/>
                    <a:p>
                      <a:pPr algn="ctr"/>
                      <a:r>
                        <a:rPr kumimoji="0" lang="zh-CN" altLang="en-US" sz="1600" b="1" i="0" u="none" strike="noStrike" kern="0" cap="none" spc="0" normalizeH="0" baseline="0" noProof="0" dirty="0" smtClean="0">
                          <a:ln>
                            <a:noFill/>
                          </a:ln>
                          <a:effectLst/>
                          <a:uLnTx/>
                          <a:uFillTx/>
                          <a:latin typeface="造字工房悦黑体验版常规体" pitchFamily="50" charset="-122"/>
                          <a:ea typeface="造字工房悦黑体验版常规体" pitchFamily="50" charset="-122"/>
                        </a:rPr>
                        <a:t>转发端口</a:t>
                      </a:r>
                      <a:endParaRPr lang="zh-CN" altLang="en-US" sz="1600" b="1" dirty="0">
                        <a:effectLst/>
                      </a:endParaRPr>
                    </a:p>
                  </a:txBody>
                  <a:tcPr/>
                </a:tc>
              </a:tr>
              <a:tr h="237853">
                <a:tc>
                  <a:txBody>
                    <a:bodyPr/>
                    <a:lstStyle/>
                    <a:p>
                      <a:pPr algn="ctr"/>
                      <a:r>
                        <a:rPr kumimoji="0" lang="zh-CN" altLang="en-US" sz="1600" b="1" i="0" u="none" strike="noStrike" kern="0" cap="none" spc="0" normalizeH="0" baseline="0" noProof="0" dirty="0" smtClean="0">
                          <a:ln>
                            <a:noFill/>
                          </a:ln>
                          <a:effectLst/>
                          <a:uLnTx/>
                          <a:uFillTx/>
                          <a:latin typeface="造字工房悦黑体验版常规体" pitchFamily="50" charset="-122"/>
                          <a:ea typeface="造字工房悦黑体验版常规体" pitchFamily="50" charset="-122"/>
                        </a:rPr>
                        <a:t> </a:t>
                      </a:r>
                      <a:r>
                        <a:rPr kumimoji="0" lang="en-US" altLang="zh-CN" sz="1600" b="1" i="0" u="none" strike="noStrike" kern="0" cap="none" spc="0" normalizeH="0" baseline="0" noProof="0" dirty="0" smtClean="0">
                          <a:ln>
                            <a:noFill/>
                          </a:ln>
                          <a:effectLst/>
                          <a:uLnTx/>
                          <a:uFillTx/>
                          <a:latin typeface="造字工房悦黑体验版常规体" pitchFamily="50" charset="-122"/>
                          <a:ea typeface="造字工房悦黑体验版常规体" pitchFamily="50" charset="-122"/>
                        </a:rPr>
                        <a:t>MAC A</a:t>
                      </a:r>
                      <a:endParaRPr lang="zh-CN" altLang="en-US" sz="1600" b="1" dirty="0">
                        <a:effectLst/>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effectLst/>
                          <a:uLnTx/>
                          <a:uFillTx/>
                          <a:latin typeface="造字工房悦黑体验版常规体" pitchFamily="50" charset="-122"/>
                          <a:ea typeface="造字工房悦黑体验版常规体" pitchFamily="50" charset="-122"/>
                        </a:rPr>
                        <a:t>端口</a:t>
                      </a:r>
                      <a:r>
                        <a:rPr kumimoji="0" lang="en-US" altLang="zh-CN" sz="1600" b="1" i="0" u="none" strike="noStrike" kern="0" cap="none" spc="0" normalizeH="0" baseline="0" noProof="0" dirty="0" smtClean="0">
                          <a:ln>
                            <a:noFill/>
                          </a:ln>
                          <a:effectLst/>
                          <a:uLnTx/>
                          <a:uFillTx/>
                          <a:latin typeface="造字工房悦黑体验版常规体" pitchFamily="50" charset="-122"/>
                          <a:ea typeface="造字工房悦黑体验版常规体" pitchFamily="50" charset="-122"/>
                        </a:rPr>
                        <a:t>1</a:t>
                      </a:r>
                      <a:endParaRPr lang="zh-CN" altLang="en-US" sz="1600" b="1" dirty="0" smtClean="0">
                        <a:effectLst/>
                      </a:endParaRPr>
                    </a:p>
                  </a:txBody>
                  <a:tcPr/>
                </a:tc>
              </a:tr>
              <a:tr h="237853">
                <a:tc>
                  <a:txBody>
                    <a:bodyPr/>
                    <a:lstStyle/>
                    <a:p>
                      <a:pPr algn="ctr"/>
                      <a:r>
                        <a:rPr kumimoji="0" lang="zh-CN" altLang="en-US" sz="1600" b="1" i="0" u="none" strike="noStrike" kern="0" cap="none" spc="0" normalizeH="0" baseline="0" noProof="0" dirty="0" smtClean="0">
                          <a:ln>
                            <a:noFill/>
                          </a:ln>
                          <a:effectLst/>
                          <a:uLnTx/>
                          <a:uFillTx/>
                          <a:latin typeface="造字工房悦黑体验版常规体" pitchFamily="50" charset="-122"/>
                          <a:ea typeface="造字工房悦黑体验版常规体" pitchFamily="50" charset="-122"/>
                        </a:rPr>
                        <a:t>　</a:t>
                      </a:r>
                      <a:r>
                        <a:rPr kumimoji="0" lang="en-US" altLang="zh-CN" sz="1600" b="1" i="0" u="none" strike="noStrike" kern="0" cap="none" spc="0" normalizeH="0" baseline="0" noProof="0" dirty="0" smtClean="0">
                          <a:ln>
                            <a:noFill/>
                          </a:ln>
                          <a:effectLst/>
                          <a:uLnTx/>
                          <a:uFillTx/>
                          <a:latin typeface="造字工房悦黑体验版常规体" pitchFamily="50" charset="-122"/>
                          <a:ea typeface="造字工房悦黑体验版常规体" pitchFamily="50" charset="-122"/>
                        </a:rPr>
                        <a:t>MAC B	</a:t>
                      </a:r>
                      <a:endParaRPr lang="zh-CN" altLang="en-US" sz="1600" b="1" dirty="0">
                        <a:effectLst/>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effectLst/>
                          <a:uLnTx/>
                          <a:uFillTx/>
                          <a:latin typeface="造字工房悦黑体验版常规体" pitchFamily="50" charset="-122"/>
                          <a:ea typeface="造字工房悦黑体验版常规体" pitchFamily="50" charset="-122"/>
                        </a:rPr>
                        <a:t>端口</a:t>
                      </a:r>
                      <a:r>
                        <a:rPr kumimoji="0" lang="en-US" altLang="zh-CN" sz="1600" b="1" i="0" u="none" strike="noStrike" kern="0" cap="none" spc="0" normalizeH="0" baseline="0" noProof="0" dirty="0" smtClean="0">
                          <a:ln>
                            <a:noFill/>
                          </a:ln>
                          <a:effectLst/>
                          <a:uLnTx/>
                          <a:uFillTx/>
                          <a:latin typeface="造字工房悦黑体验版常规体" pitchFamily="50" charset="-122"/>
                          <a:ea typeface="造字工房悦黑体验版常规体" pitchFamily="50" charset="-122"/>
                        </a:rPr>
                        <a:t>2</a:t>
                      </a:r>
                      <a:endParaRPr lang="zh-CN" altLang="en-US" sz="1600" b="1" dirty="0" smtClean="0">
                        <a:effectLst/>
                      </a:endParaRPr>
                    </a:p>
                  </a:txBody>
                  <a:tcPr/>
                </a:tc>
              </a:tr>
              <a:tr h="237853">
                <a:tc>
                  <a:txBody>
                    <a:bodyPr/>
                    <a:lstStyle/>
                    <a:p>
                      <a:pPr algn="ctr"/>
                      <a:r>
                        <a:rPr kumimoji="0" lang="zh-CN" altLang="en-US" sz="1600" b="1" i="0" u="none" strike="noStrike" kern="0" cap="none" spc="0" normalizeH="0" baseline="0" noProof="0" dirty="0" smtClean="0">
                          <a:ln>
                            <a:noFill/>
                          </a:ln>
                          <a:effectLst/>
                          <a:uLnTx/>
                          <a:uFillTx/>
                          <a:latin typeface="造字工房悦黑体验版常规体" pitchFamily="50" charset="-122"/>
                          <a:ea typeface="造字工房悦黑体验版常规体" pitchFamily="50" charset="-122"/>
                        </a:rPr>
                        <a:t>　</a:t>
                      </a:r>
                      <a:r>
                        <a:rPr kumimoji="0" lang="en-US" altLang="zh-CN" sz="1600" b="1" i="0" u="none" strike="noStrike" kern="0" cap="none" spc="0" normalizeH="0" baseline="0" noProof="0" dirty="0" smtClean="0">
                          <a:ln>
                            <a:noFill/>
                          </a:ln>
                          <a:effectLst/>
                          <a:uLnTx/>
                          <a:uFillTx/>
                          <a:latin typeface="造字工房悦黑体验版常规体" pitchFamily="50" charset="-122"/>
                          <a:ea typeface="造字工房悦黑体验版常规体" pitchFamily="50" charset="-122"/>
                        </a:rPr>
                        <a:t>MAC C	</a:t>
                      </a:r>
                      <a:endParaRPr lang="zh-CN" altLang="en-US" sz="1600" b="1" dirty="0">
                        <a:effectLst/>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effectLst/>
                          <a:uLnTx/>
                          <a:uFillTx/>
                          <a:latin typeface="造字工房悦黑体验版常规体" pitchFamily="50" charset="-122"/>
                          <a:ea typeface="造字工房悦黑体验版常规体" pitchFamily="50" charset="-122"/>
                        </a:rPr>
                        <a:t>端口</a:t>
                      </a:r>
                      <a:r>
                        <a:rPr kumimoji="0" lang="en-US" altLang="zh-CN" sz="1600" b="1" i="0" u="none" strike="noStrike" kern="0" cap="none" spc="0" normalizeH="0" baseline="0" noProof="0" dirty="0" smtClean="0">
                          <a:ln>
                            <a:noFill/>
                          </a:ln>
                          <a:effectLst/>
                          <a:uLnTx/>
                          <a:uFillTx/>
                          <a:latin typeface="造字工房悦黑体验版常规体" pitchFamily="50" charset="-122"/>
                          <a:ea typeface="造字工房悦黑体验版常规体" pitchFamily="50" charset="-122"/>
                        </a:rPr>
                        <a:t>3</a:t>
                      </a:r>
                      <a:endParaRPr lang="zh-CN" altLang="en-US" sz="1600" b="1" dirty="0" smtClean="0">
                        <a:effectLst/>
                      </a:endParaRPr>
                    </a:p>
                  </a:txBody>
                  <a:tcPr/>
                </a:tc>
              </a:tr>
              <a:tr h="237853">
                <a:tc>
                  <a:txBody>
                    <a:bodyPr/>
                    <a:lstStyle/>
                    <a:p>
                      <a:pPr algn="ctr"/>
                      <a:endParaRPr lang="zh-CN" altLang="en-US" sz="1600" b="1" dirty="0">
                        <a:effectLst/>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1600" b="1" dirty="0" smtClean="0">
                        <a:effectLst/>
                      </a:endParaRPr>
                    </a:p>
                  </a:txBody>
                  <a:tcPr/>
                </a:tc>
              </a:tr>
            </a:tbl>
          </a:graphicData>
        </a:graphic>
      </p:graphicFrame>
      <p:grpSp>
        <p:nvGrpSpPr>
          <p:cNvPr id="40" name="组合 39"/>
          <p:cNvGrpSpPr/>
          <p:nvPr/>
        </p:nvGrpSpPr>
        <p:grpSpPr>
          <a:xfrm>
            <a:off x="3635933" y="1498444"/>
            <a:ext cx="2544254" cy="353256"/>
            <a:chOff x="5055364" y="843630"/>
            <a:chExt cx="1615677" cy="353256"/>
          </a:xfrm>
        </p:grpSpPr>
        <p:sp>
          <p:nvSpPr>
            <p:cNvPr id="41" name="矩形 40"/>
            <p:cNvSpPr/>
            <p:nvPr/>
          </p:nvSpPr>
          <p:spPr bwMode="auto">
            <a:xfrm>
              <a:off x="5055364" y="843630"/>
              <a:ext cx="685880" cy="353256"/>
            </a:xfrm>
            <a:prstGeom prst="rect">
              <a:avLst/>
            </a:prstGeom>
            <a:solidFill>
              <a:schemeClr val="accent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en-US" altLang="zh-CN" sz="1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MAC A</a:t>
              </a:r>
            </a:p>
          </p:txBody>
        </p:sp>
        <p:sp>
          <p:nvSpPr>
            <p:cNvPr id="42" name="矩形 41"/>
            <p:cNvSpPr/>
            <p:nvPr/>
          </p:nvSpPr>
          <p:spPr bwMode="auto">
            <a:xfrm>
              <a:off x="5741244" y="843630"/>
              <a:ext cx="929797" cy="353256"/>
            </a:xfrm>
            <a:prstGeom prst="rect">
              <a:avLst/>
            </a:prstGeom>
            <a:solidFill>
              <a:srgbClr val="FFC000"/>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a:r>
                <a:rPr lang="en-US" altLang="zh-CN" sz="1400" b="1" dirty="0" smtClean="0">
                  <a:latin typeface="微软雅黑" panose="020B0503020204020204" pitchFamily="34" charset="-122"/>
                  <a:ea typeface="微软雅黑" panose="020B0503020204020204" pitchFamily="34" charset="-122"/>
                </a:rPr>
                <a:t>FFFF.FFFF.FFFF</a:t>
              </a:r>
              <a:endParaRPr lang="en-US" altLang="zh-CN" sz="1400" b="1" dirty="0">
                <a:latin typeface="微软雅黑" panose="020B0503020204020204" pitchFamily="34" charset="-122"/>
                <a:ea typeface="微软雅黑" panose="020B0503020204020204" pitchFamily="34" charset="-122"/>
              </a:endParaRPr>
            </a:p>
          </p:txBody>
        </p:sp>
      </p:grpSp>
      <p:grpSp>
        <p:nvGrpSpPr>
          <p:cNvPr id="43" name="组合 42"/>
          <p:cNvGrpSpPr/>
          <p:nvPr/>
        </p:nvGrpSpPr>
        <p:grpSpPr>
          <a:xfrm>
            <a:off x="6156110" y="1923705"/>
            <a:ext cx="1813276" cy="353256"/>
            <a:chOff x="5055363" y="843630"/>
            <a:chExt cx="1813276" cy="353256"/>
          </a:xfrm>
        </p:grpSpPr>
        <p:sp>
          <p:nvSpPr>
            <p:cNvPr id="44" name="矩形 43"/>
            <p:cNvSpPr/>
            <p:nvPr/>
          </p:nvSpPr>
          <p:spPr bwMode="auto">
            <a:xfrm>
              <a:off x="5055363" y="843630"/>
              <a:ext cx="929797" cy="353256"/>
            </a:xfrm>
            <a:prstGeom prst="rect">
              <a:avLst/>
            </a:prstGeom>
            <a:solidFill>
              <a:schemeClr val="accent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en-US" altLang="zh-CN" sz="1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MAC A</a:t>
              </a:r>
            </a:p>
          </p:txBody>
        </p:sp>
        <p:sp>
          <p:nvSpPr>
            <p:cNvPr id="45" name="矩形 44"/>
            <p:cNvSpPr/>
            <p:nvPr/>
          </p:nvSpPr>
          <p:spPr bwMode="auto">
            <a:xfrm>
              <a:off x="5938842" y="843630"/>
              <a:ext cx="929797" cy="353256"/>
            </a:xfrm>
            <a:prstGeom prst="rect">
              <a:avLst/>
            </a:prstGeom>
            <a:solidFill>
              <a:srgbClr val="FFC000"/>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en-US" altLang="zh-CN" sz="1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MAC D</a:t>
              </a:r>
            </a:p>
          </p:txBody>
        </p:sp>
      </p:grpSp>
      <p:grpSp>
        <p:nvGrpSpPr>
          <p:cNvPr id="46" name="组合 45"/>
          <p:cNvGrpSpPr/>
          <p:nvPr/>
        </p:nvGrpSpPr>
        <p:grpSpPr>
          <a:xfrm>
            <a:off x="6156110" y="2427740"/>
            <a:ext cx="1813276" cy="353256"/>
            <a:chOff x="5055363" y="843630"/>
            <a:chExt cx="1813276" cy="353256"/>
          </a:xfrm>
        </p:grpSpPr>
        <p:sp>
          <p:nvSpPr>
            <p:cNvPr id="47" name="矩形 46"/>
            <p:cNvSpPr/>
            <p:nvPr/>
          </p:nvSpPr>
          <p:spPr bwMode="auto">
            <a:xfrm>
              <a:off x="5055363" y="843630"/>
              <a:ext cx="929797" cy="353256"/>
            </a:xfrm>
            <a:prstGeom prst="rect">
              <a:avLst/>
            </a:prstGeom>
            <a:solidFill>
              <a:schemeClr val="accent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en-US" altLang="zh-CN" sz="1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MAC A</a:t>
              </a:r>
            </a:p>
          </p:txBody>
        </p:sp>
        <p:sp>
          <p:nvSpPr>
            <p:cNvPr id="48" name="矩形 47"/>
            <p:cNvSpPr/>
            <p:nvPr/>
          </p:nvSpPr>
          <p:spPr bwMode="auto">
            <a:xfrm>
              <a:off x="5938842" y="843630"/>
              <a:ext cx="929797" cy="353256"/>
            </a:xfrm>
            <a:prstGeom prst="rect">
              <a:avLst/>
            </a:prstGeom>
            <a:solidFill>
              <a:srgbClr val="FFC000"/>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en-US" altLang="zh-CN" sz="1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MAC B</a:t>
              </a:r>
            </a:p>
          </p:txBody>
        </p:sp>
      </p:grpSp>
      <p:cxnSp>
        <p:nvCxnSpPr>
          <p:cNvPr id="38" name="直接箭头连接符 37"/>
          <p:cNvCxnSpPr/>
          <p:nvPr/>
        </p:nvCxnSpPr>
        <p:spPr bwMode="auto">
          <a:xfrm rot="120000" flipV="1">
            <a:off x="4716008" y="3572437"/>
            <a:ext cx="678225" cy="308775"/>
          </a:xfrm>
          <a:prstGeom prst="straightConnector1">
            <a:avLst/>
          </a:prstGeom>
          <a:ln>
            <a:headEnd type="none" w="med" len="med"/>
            <a:tailEnd type="triangle" w="med" len="med"/>
          </a:ln>
          <a:extLst/>
        </p:spPr>
        <p:style>
          <a:lnRef idx="3">
            <a:schemeClr val="accent2"/>
          </a:lnRef>
          <a:fillRef idx="0">
            <a:schemeClr val="accent2"/>
          </a:fillRef>
          <a:effectRef idx="2">
            <a:schemeClr val="accent2"/>
          </a:effectRef>
          <a:fontRef idx="minor">
            <a:schemeClr val="tx1"/>
          </a:fontRef>
        </p:style>
      </p:cxnSp>
      <p:cxnSp>
        <p:nvCxnSpPr>
          <p:cNvPr id="59" name="直接箭头连接符 58"/>
          <p:cNvCxnSpPr/>
          <p:nvPr/>
        </p:nvCxnSpPr>
        <p:spPr bwMode="auto">
          <a:xfrm flipH="1">
            <a:off x="5873263" y="3723830"/>
            <a:ext cx="339968" cy="433754"/>
          </a:xfrm>
          <a:prstGeom prst="straightConnector1">
            <a:avLst/>
          </a:prstGeom>
          <a:ln>
            <a:headEnd type="none" w="med" len="med"/>
            <a:tailEnd type="triangle" w="med" len="med"/>
          </a:ln>
          <a:extLst/>
        </p:spPr>
        <p:style>
          <a:lnRef idx="3">
            <a:schemeClr val="accent2"/>
          </a:lnRef>
          <a:fillRef idx="0">
            <a:schemeClr val="accent2"/>
          </a:fillRef>
          <a:effectRef idx="2">
            <a:schemeClr val="accent2"/>
          </a:effectRef>
          <a:fontRef idx="minor">
            <a:schemeClr val="tx1"/>
          </a:fontRef>
        </p:style>
      </p:cxnSp>
      <p:sp>
        <p:nvSpPr>
          <p:cNvPr id="39" name="矩形 38"/>
          <p:cNvSpPr/>
          <p:nvPr/>
        </p:nvSpPr>
        <p:spPr bwMode="auto">
          <a:xfrm>
            <a:off x="755735" y="4011850"/>
            <a:ext cx="2575285" cy="360025"/>
          </a:xfrm>
          <a:prstGeom prst="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Tree>
    <p:extLst>
      <p:ext uri="{BB962C8B-B14F-4D97-AF65-F5344CB8AC3E}">
        <p14:creationId xmlns:p14="http://schemas.microsoft.com/office/powerpoint/2010/main" val="32143051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22" presetClass="entr" presetSubtype="8" fill="hold" nodeType="afterEffect">
                                  <p:stCondLst>
                                    <p:cond delay="0"/>
                                  </p:stCondLst>
                                  <p:childTnLst>
                                    <p:set>
                                      <p:cBhvr>
                                        <p:cTn id="6" dur="1" fill="hold">
                                          <p:stCondLst>
                                            <p:cond delay="0"/>
                                          </p:stCondLst>
                                        </p:cTn>
                                        <p:tgtEl>
                                          <p:spTgt spid="10">
                                            <p:txEl>
                                              <p:pRg st="3" end="3"/>
                                            </p:txEl>
                                          </p:spTgt>
                                        </p:tgtEl>
                                        <p:attrNameLst>
                                          <p:attrName>style.visibility</p:attrName>
                                        </p:attrNameLst>
                                      </p:cBhvr>
                                      <p:to>
                                        <p:strVal val="visible"/>
                                      </p:to>
                                    </p:set>
                                    <p:animEffect transition="in" filter="wipe(left)">
                                      <p:cBhvr>
                                        <p:cTn id="7" dur="500"/>
                                        <p:tgtEl>
                                          <p:spTgt spid="10">
                                            <p:txEl>
                                              <p:pRg st="3" end="3"/>
                                            </p:txEl>
                                          </p:spTgt>
                                        </p:tgtEl>
                                      </p:cBhvr>
                                    </p:animEffect>
                                  </p:childTnLst>
                                </p:cTn>
                              </p:par>
                            </p:childTnLst>
                          </p:cTn>
                        </p:par>
                        <p:par>
                          <p:cTn id="8" fill="hold">
                            <p:stCondLst>
                              <p:cond delay="1500"/>
                            </p:stCondLst>
                            <p:childTnLst>
                              <p:par>
                                <p:cTn id="9" presetID="22" presetClass="entr" presetSubtype="8"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left)">
                                      <p:cBhvr>
                                        <p:cTn id="11" dur="500"/>
                                        <p:tgtEl>
                                          <p:spTgt spid="46"/>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39"/>
                                        </p:tgtEl>
                                        <p:attrNameLst>
                                          <p:attrName>style.visibility</p:attrName>
                                        </p:attrNameLst>
                                      </p:cBhvr>
                                      <p:to>
                                        <p:strVal val="visible"/>
                                      </p:to>
                                    </p:set>
                                    <p:animEffect transition="in" filter="wipe(left)">
                                      <p:cBhvr>
                                        <p:cTn id="16" dur="500"/>
                                        <p:tgtEl>
                                          <p:spTgt spid="39"/>
                                        </p:tgtEl>
                                      </p:cBhvr>
                                    </p:animEffect>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38"/>
                                        </p:tgtEl>
                                        <p:attrNameLst>
                                          <p:attrName>style.visibility</p:attrName>
                                        </p:attrNameLst>
                                      </p:cBhvr>
                                      <p:to>
                                        <p:strVal val="visible"/>
                                      </p:to>
                                    </p:set>
                                    <p:animEffect transition="in" filter="wipe(down)">
                                      <p:cBhvr>
                                        <p:cTn id="20" dur="500"/>
                                        <p:tgtEl>
                                          <p:spTgt spid="38"/>
                                        </p:tgtEl>
                                      </p:cBhvr>
                                    </p:animEffect>
                                  </p:childTnLst>
                                </p:cTn>
                              </p:par>
                            </p:childTnLst>
                          </p:cTn>
                        </p:par>
                        <p:par>
                          <p:cTn id="21" fill="hold">
                            <p:stCondLst>
                              <p:cond delay="1000"/>
                            </p:stCondLst>
                            <p:childTnLst>
                              <p:par>
                                <p:cTn id="22" presetID="22" presetClass="entr" presetSubtype="1" fill="hold" nodeType="afterEffect">
                                  <p:stCondLst>
                                    <p:cond delay="0"/>
                                  </p:stCondLst>
                                  <p:childTnLst>
                                    <p:set>
                                      <p:cBhvr>
                                        <p:cTn id="23" dur="1" fill="hold">
                                          <p:stCondLst>
                                            <p:cond delay="0"/>
                                          </p:stCondLst>
                                        </p:cTn>
                                        <p:tgtEl>
                                          <p:spTgt spid="59"/>
                                        </p:tgtEl>
                                        <p:attrNameLst>
                                          <p:attrName>style.visibility</p:attrName>
                                        </p:attrNameLst>
                                      </p:cBhvr>
                                      <p:to>
                                        <p:strVal val="visible"/>
                                      </p:to>
                                    </p:set>
                                    <p:animEffect transition="in" filter="wipe(up)">
                                      <p:cBhvr>
                                        <p:cTn id="24"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实验原理</a:t>
            </a:r>
            <a:endParaRPr lang="zh-CN" altLang="en-US" dirty="0"/>
          </a:p>
        </p:txBody>
      </p:sp>
      <p:sp>
        <p:nvSpPr>
          <p:cNvPr id="3" name="内容占位符 2"/>
          <p:cNvSpPr>
            <a:spLocks noGrp="1"/>
          </p:cNvSpPr>
          <p:nvPr>
            <p:ph idx="1"/>
          </p:nvPr>
        </p:nvSpPr>
        <p:spPr>
          <a:xfrm>
            <a:off x="467715" y="843630"/>
            <a:ext cx="8229600" cy="3816265"/>
          </a:xfrm>
        </p:spPr>
        <p:txBody>
          <a:bodyPr/>
          <a:lstStyle/>
          <a:p>
            <a:pPr marL="0" indent="0">
              <a:lnSpc>
                <a:spcPct val="150000"/>
              </a:lnSpc>
              <a:spcBef>
                <a:spcPts val="0"/>
              </a:spcBef>
              <a:buNone/>
            </a:pPr>
            <a:r>
              <a:rPr lang="zh-CN" altLang="zh-CN" kern="1200" dirty="0">
                <a:latin typeface="+mn-lt"/>
              </a:rPr>
              <a:t>实现原理相关技术参阅《网络技术与应用》</a:t>
            </a:r>
            <a:r>
              <a:rPr lang="en-US" altLang="zh-CN" kern="1200" dirty="0">
                <a:latin typeface="+mn-lt"/>
              </a:rPr>
              <a:t>MOOC“3.3</a:t>
            </a:r>
            <a:r>
              <a:rPr lang="zh-CN" altLang="en-US" kern="1200" dirty="0">
                <a:latin typeface="+mn-lt"/>
              </a:rPr>
              <a:t>网桥与冲突域分割</a:t>
            </a:r>
            <a:r>
              <a:rPr lang="en-US" altLang="zh-CN" kern="1200" dirty="0">
                <a:latin typeface="+mn-lt"/>
              </a:rPr>
              <a:t>”</a:t>
            </a:r>
          </a:p>
        </p:txBody>
      </p:sp>
      <p:pic>
        <p:nvPicPr>
          <p:cNvPr id="1026" name="Picture 2" descr="D:\我的文档\My Pictures\暴风截图2018618665074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07815" y="1563680"/>
            <a:ext cx="5760000" cy="3240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1_Office 主题">
  <a:themeElements>
    <a:clrScheme name="">
      <a:dk1>
        <a:srgbClr val="000000"/>
      </a:dk1>
      <a:lt1>
        <a:srgbClr val="FFFFFF"/>
      </a:lt1>
      <a:dk2>
        <a:srgbClr val="434342"/>
      </a:dk2>
      <a:lt2>
        <a:srgbClr val="CDD7D9"/>
      </a:lt2>
      <a:accent1>
        <a:srgbClr val="797B7E"/>
      </a:accent1>
      <a:accent2>
        <a:srgbClr val="F96A1B"/>
      </a:accent2>
      <a:accent3>
        <a:srgbClr val="FFFFFF"/>
      </a:accent3>
      <a:accent4>
        <a:srgbClr val="000000"/>
      </a:accent4>
      <a:accent5>
        <a:srgbClr val="BEBFC0"/>
      </a:accent5>
      <a:accent6>
        <a:srgbClr val="E25F17"/>
      </a:accent6>
      <a:hlink>
        <a:srgbClr val="5F5F5F"/>
      </a:hlink>
      <a:folHlink>
        <a:srgbClr val="969696"/>
      </a:folHlink>
    </a:clrScheme>
    <a:fontScheme name="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434342"/>
      </a:dk2>
      <a:lt2>
        <a:srgbClr val="CDD7D9"/>
      </a:lt2>
      <a:accent1>
        <a:srgbClr val="797B7E"/>
      </a:accent1>
      <a:accent2>
        <a:srgbClr val="F96A1B"/>
      </a:accent2>
      <a:accent3>
        <a:srgbClr val="FFFFFF"/>
      </a:accent3>
      <a:accent4>
        <a:srgbClr val="000000"/>
      </a:accent4>
      <a:accent5>
        <a:srgbClr val="BEBFC0"/>
      </a:accent5>
      <a:accent6>
        <a:srgbClr val="E25F17"/>
      </a:accent6>
      <a:hlink>
        <a:srgbClr val="5F5F5F"/>
      </a:hlink>
      <a:folHlink>
        <a:srgbClr val="969696"/>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A000120141114A07KPBG</Template>
  <TotalTime>295</TotalTime>
  <Words>1422</Words>
  <Application>Microsoft Office PowerPoint</Application>
  <PresentationFormat>全屏显示(16:9)</PresentationFormat>
  <Paragraphs>211</Paragraphs>
  <Slides>12</Slides>
  <Notes>9</Notes>
  <HiddenSlides>0</HiddenSlides>
  <MMClips>0</MMClips>
  <ScaleCrop>false</ScaleCrop>
  <HeadingPairs>
    <vt:vector size="4" baseType="variant">
      <vt:variant>
        <vt:lpstr>主题</vt:lpstr>
      </vt:variant>
      <vt:variant>
        <vt:i4>1</vt:i4>
      </vt:variant>
      <vt:variant>
        <vt:lpstr>幻灯片标题</vt:lpstr>
      </vt:variant>
      <vt:variant>
        <vt:i4>12</vt:i4>
      </vt:variant>
    </vt:vector>
  </HeadingPairs>
  <TitlesOfParts>
    <vt:vector size="13" baseType="lpstr">
      <vt:lpstr>1_Office 主题</vt:lpstr>
      <vt:lpstr>单交换机实验</vt:lpstr>
      <vt:lpstr>学习内容</vt:lpstr>
      <vt:lpstr>实验内容</vt:lpstr>
      <vt:lpstr>实验目的</vt:lpstr>
      <vt:lpstr>实验原理</vt:lpstr>
      <vt:lpstr>实验原理</vt:lpstr>
      <vt:lpstr>实验原理</vt:lpstr>
      <vt:lpstr>实验原理</vt:lpstr>
      <vt:lpstr>实验原理</vt:lpstr>
      <vt:lpstr>关键命令说明</vt:lpstr>
      <vt:lpstr>关键命令说明</vt:lpstr>
      <vt:lpstr>实验步骤</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XiTongTianDi</cp:lastModifiedBy>
  <cp:revision>625</cp:revision>
  <dcterms:created xsi:type="dcterms:W3CDTF">2015-03-10T12:22:00Z</dcterms:created>
  <dcterms:modified xsi:type="dcterms:W3CDTF">2018-10-16T08:34:31Z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2052-10.1.0.7346</vt:lpwstr>
  </property>
</Properties>
</file>